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Open Sans"/>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OpenSans-regular.fntdata"/><Relationship Id="rId10" Type="http://schemas.openxmlformats.org/officeDocument/2006/relationships/slide" Target="slides/slide5.xml"/><Relationship Id="rId13" Type="http://schemas.openxmlformats.org/officeDocument/2006/relationships/font" Target="fonts/OpenSans-italic.fntdata"/><Relationship Id="rId12" Type="http://schemas.openxmlformats.org/officeDocument/2006/relationships/font" Target="fonts/Open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c909894ce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c909894ce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c909894cee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c909894cee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cdb307f8e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cdb307f8e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ce3327ffd3_95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ce3327ffd3_95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ce3327ffd3_26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ce3327ffd3_26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5.png"/><Relationship Id="rId8"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4.png"/><Relationship Id="rId5" Type="http://schemas.openxmlformats.org/officeDocument/2006/relationships/image" Target="../media/image18.png"/><Relationship Id="rId6" Type="http://schemas.openxmlformats.org/officeDocument/2006/relationships/image" Target="../media/image8.png"/><Relationship Id="rId7" Type="http://schemas.openxmlformats.org/officeDocument/2006/relationships/image" Target="../media/image11.png"/><Relationship Id="rId8"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1.png"/><Relationship Id="rId8"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p:nvPr/>
        </p:nvSpPr>
        <p:spPr>
          <a:xfrm>
            <a:off x="5910125" y="2965863"/>
            <a:ext cx="3104100" cy="2073600"/>
          </a:xfrm>
          <a:prstGeom prst="roundRect">
            <a:avLst>
              <a:gd fmla="val 547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p:nvPr/>
        </p:nvSpPr>
        <p:spPr>
          <a:xfrm>
            <a:off x="347525" y="2965863"/>
            <a:ext cx="3104100" cy="2073600"/>
          </a:xfrm>
          <a:prstGeom prst="roundRect">
            <a:avLst>
              <a:gd fmla="val 547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6" name="Google Shape;56;p13"/>
          <p:cNvPicPr preferRelativeResize="0"/>
          <p:nvPr/>
        </p:nvPicPr>
        <p:blipFill rotWithShape="1">
          <a:blip r:embed="rId4">
            <a:alphaModFix/>
          </a:blip>
          <a:srcRect b="18799" l="2697" r="10277" t="6983"/>
          <a:stretch/>
        </p:blipFill>
        <p:spPr>
          <a:xfrm rot="-1371606">
            <a:off x="3321167" y="2535612"/>
            <a:ext cx="2413397" cy="2206900"/>
          </a:xfrm>
          <a:prstGeom prst="rect">
            <a:avLst/>
          </a:prstGeom>
          <a:noFill/>
          <a:ln>
            <a:noFill/>
          </a:ln>
        </p:spPr>
      </p:pic>
      <p:sp>
        <p:nvSpPr>
          <p:cNvPr id="57" name="Google Shape;57;p13"/>
          <p:cNvSpPr txBox="1"/>
          <p:nvPr>
            <p:ph type="ctrTitle"/>
          </p:nvPr>
        </p:nvSpPr>
        <p:spPr>
          <a:xfrm rot="-1371842">
            <a:off x="3610287" y="4189192"/>
            <a:ext cx="2772648" cy="512774"/>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1200">
                <a:solidFill>
                  <a:srgbClr val="EFEFEF"/>
                </a:solidFill>
                <a:latin typeface="Consolas"/>
                <a:ea typeface="Consolas"/>
                <a:cs typeface="Consolas"/>
                <a:sym typeface="Consolas"/>
              </a:rPr>
              <a:t>True Color</a:t>
            </a:r>
            <a:endParaRPr b="1" sz="1200">
              <a:solidFill>
                <a:srgbClr val="EFEFEF"/>
              </a:solidFill>
              <a:latin typeface="Consolas"/>
              <a:ea typeface="Consolas"/>
              <a:cs typeface="Consolas"/>
              <a:sym typeface="Consolas"/>
            </a:endParaRPr>
          </a:p>
          <a:p>
            <a:pPr indent="0" lvl="0" marL="0" rtl="0" algn="l">
              <a:spcBef>
                <a:spcPts val="0"/>
              </a:spcBef>
              <a:spcAft>
                <a:spcPts val="0"/>
              </a:spcAft>
              <a:buNone/>
            </a:pPr>
            <a:r>
              <a:rPr b="1" lang="en" sz="1200">
                <a:solidFill>
                  <a:srgbClr val="EA9999"/>
                </a:solidFill>
                <a:latin typeface="Consolas"/>
                <a:ea typeface="Consolas"/>
                <a:cs typeface="Consolas"/>
                <a:sym typeface="Consolas"/>
              </a:rPr>
              <a:t>R:.64um</a:t>
            </a:r>
            <a:r>
              <a:rPr b="1" lang="en" sz="1200">
                <a:solidFill>
                  <a:srgbClr val="EFEFEF"/>
                </a:solidFill>
                <a:latin typeface="Consolas"/>
                <a:ea typeface="Consolas"/>
                <a:cs typeface="Consolas"/>
                <a:sym typeface="Consolas"/>
              </a:rPr>
              <a:t> </a:t>
            </a:r>
            <a:r>
              <a:rPr b="1" lang="en" sz="1200">
                <a:solidFill>
                  <a:srgbClr val="B6D7A8"/>
                </a:solidFill>
                <a:latin typeface="Consolas"/>
                <a:ea typeface="Consolas"/>
                <a:cs typeface="Consolas"/>
                <a:sym typeface="Consolas"/>
              </a:rPr>
              <a:t>G:.55um</a:t>
            </a:r>
            <a:r>
              <a:rPr b="1" lang="en" sz="1200">
                <a:solidFill>
                  <a:srgbClr val="EFEFEF"/>
                </a:solidFill>
                <a:latin typeface="Consolas"/>
                <a:ea typeface="Consolas"/>
                <a:cs typeface="Consolas"/>
                <a:sym typeface="Consolas"/>
              </a:rPr>
              <a:t> </a:t>
            </a:r>
            <a:r>
              <a:rPr b="1" lang="en" sz="1200">
                <a:solidFill>
                  <a:srgbClr val="6D9EEB"/>
                </a:solidFill>
                <a:latin typeface="Consolas"/>
                <a:ea typeface="Consolas"/>
                <a:cs typeface="Consolas"/>
                <a:sym typeface="Consolas"/>
              </a:rPr>
              <a:t>B:.45um</a:t>
            </a:r>
            <a:endParaRPr b="1" sz="1200">
              <a:solidFill>
                <a:srgbClr val="6D9EEB"/>
              </a:solidFill>
              <a:latin typeface="Consolas"/>
              <a:ea typeface="Consolas"/>
              <a:cs typeface="Consolas"/>
              <a:sym typeface="Consolas"/>
            </a:endParaRPr>
          </a:p>
        </p:txBody>
      </p:sp>
      <p:pic>
        <p:nvPicPr>
          <p:cNvPr id="58" name="Google Shape;58;p13"/>
          <p:cNvPicPr preferRelativeResize="0"/>
          <p:nvPr/>
        </p:nvPicPr>
        <p:blipFill>
          <a:blip r:embed="rId5">
            <a:alphaModFix/>
          </a:blip>
          <a:stretch>
            <a:fillRect/>
          </a:stretch>
        </p:blipFill>
        <p:spPr>
          <a:xfrm>
            <a:off x="6035325" y="3082830"/>
            <a:ext cx="2853700" cy="1839658"/>
          </a:xfrm>
          <a:prstGeom prst="rect">
            <a:avLst/>
          </a:prstGeom>
          <a:noFill/>
          <a:ln>
            <a:noFill/>
          </a:ln>
        </p:spPr>
      </p:pic>
      <p:pic>
        <p:nvPicPr>
          <p:cNvPr id="59" name="Google Shape;59;p13"/>
          <p:cNvPicPr preferRelativeResize="0"/>
          <p:nvPr/>
        </p:nvPicPr>
        <p:blipFill>
          <a:blip r:embed="rId6">
            <a:alphaModFix/>
          </a:blip>
          <a:stretch>
            <a:fillRect/>
          </a:stretch>
        </p:blipFill>
        <p:spPr>
          <a:xfrm>
            <a:off x="472737" y="3082825"/>
            <a:ext cx="2853700" cy="1839675"/>
          </a:xfrm>
          <a:prstGeom prst="rect">
            <a:avLst/>
          </a:prstGeom>
          <a:noFill/>
          <a:ln>
            <a:noFill/>
          </a:ln>
        </p:spPr>
      </p:pic>
      <p:sp>
        <p:nvSpPr>
          <p:cNvPr id="60" name="Google Shape;60;p13"/>
          <p:cNvSpPr/>
          <p:nvPr/>
        </p:nvSpPr>
        <p:spPr>
          <a:xfrm>
            <a:off x="111250" y="95775"/>
            <a:ext cx="5853600" cy="678300"/>
          </a:xfrm>
          <a:prstGeom prst="roundRect">
            <a:avLst>
              <a:gd fmla="val 16850"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EFEFEF"/>
                </a:solidFill>
                <a:latin typeface="Consolas"/>
                <a:ea typeface="Consolas"/>
                <a:cs typeface="Consolas"/>
                <a:sym typeface="Consolas"/>
              </a:rPr>
              <a:t>A Deep Learning approach to Estimate</a:t>
            </a:r>
            <a:r>
              <a:rPr lang="en" sz="1800">
                <a:solidFill>
                  <a:srgbClr val="EFEFEF"/>
                </a:solidFill>
                <a:latin typeface="Consolas"/>
                <a:ea typeface="Consolas"/>
                <a:cs typeface="Consolas"/>
                <a:sym typeface="Consolas"/>
              </a:rPr>
              <a:t> CERES Broadband Flux with 1km MODIS Pixels.</a:t>
            </a:r>
            <a:endParaRPr sz="1800">
              <a:solidFill>
                <a:srgbClr val="EFEFEF"/>
              </a:solidFill>
              <a:latin typeface="Consolas"/>
              <a:ea typeface="Consolas"/>
              <a:cs typeface="Consolas"/>
              <a:sym typeface="Consolas"/>
            </a:endParaRPr>
          </a:p>
        </p:txBody>
      </p:sp>
      <p:sp>
        <p:nvSpPr>
          <p:cNvPr id="61" name="Google Shape;61;p13"/>
          <p:cNvSpPr/>
          <p:nvPr/>
        </p:nvSpPr>
        <p:spPr>
          <a:xfrm>
            <a:off x="2328925" y="831000"/>
            <a:ext cx="3636000" cy="3249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sz="1085">
                <a:solidFill>
                  <a:srgbClr val="D9D9D9"/>
                </a:solidFill>
                <a:highlight>
                  <a:schemeClr val="dk1"/>
                </a:highlight>
                <a:latin typeface="Consolas"/>
                <a:ea typeface="Consolas"/>
                <a:cs typeface="Consolas"/>
                <a:sym typeface="Consolas"/>
              </a:rPr>
              <a:t>AES 690 - Project Update 2 - Mitchell Dodson</a:t>
            </a:r>
            <a:endParaRPr sz="1800">
              <a:solidFill>
                <a:srgbClr val="EFEFEF"/>
              </a:solidFill>
              <a:latin typeface="Consolas"/>
              <a:ea typeface="Consolas"/>
              <a:cs typeface="Consolas"/>
              <a:sym typeface="Consolas"/>
            </a:endParaRPr>
          </a:p>
        </p:txBody>
      </p:sp>
      <p:sp>
        <p:nvSpPr>
          <p:cNvPr id="62" name="Google Shape;62;p13"/>
          <p:cNvSpPr/>
          <p:nvPr/>
        </p:nvSpPr>
        <p:spPr>
          <a:xfrm>
            <a:off x="111250" y="1345175"/>
            <a:ext cx="5853600" cy="1131600"/>
          </a:xfrm>
          <a:prstGeom prst="roundRect">
            <a:avLst>
              <a:gd fmla="val 4799"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u="sng">
                <a:solidFill>
                  <a:srgbClr val="EFEFEF"/>
                </a:solidFill>
                <a:latin typeface="Consolas"/>
                <a:ea typeface="Consolas"/>
                <a:cs typeface="Consolas"/>
                <a:sym typeface="Consolas"/>
              </a:rPr>
              <a:t>Goal</a:t>
            </a:r>
            <a:r>
              <a:rPr lang="en" sz="1300">
                <a:solidFill>
                  <a:srgbClr val="EFEFEF"/>
                </a:solidFill>
                <a:latin typeface="Consolas"/>
                <a:ea typeface="Consolas"/>
                <a:cs typeface="Consolas"/>
                <a:sym typeface="Consolas"/>
              </a:rPr>
              <a:t>: develop a </a:t>
            </a:r>
            <a:r>
              <a:rPr b="1" lang="en" sz="1300">
                <a:solidFill>
                  <a:srgbClr val="EFEFEF"/>
                </a:solidFill>
                <a:latin typeface="Consolas"/>
                <a:ea typeface="Consolas"/>
                <a:cs typeface="Consolas"/>
                <a:sym typeface="Consolas"/>
              </a:rPr>
              <a:t>data-driven deep learning model</a:t>
            </a:r>
            <a:r>
              <a:rPr lang="en" sz="1300">
                <a:solidFill>
                  <a:srgbClr val="EFEFEF"/>
                </a:solidFill>
                <a:latin typeface="Consolas"/>
                <a:ea typeface="Consolas"/>
                <a:cs typeface="Consolas"/>
                <a:sym typeface="Consolas"/>
              </a:rPr>
              <a:t> to characterize the relationship between EOS-MODIS’ 36 spectral radiance bands, the sun/pixel/satellite viewing geometry, and the full-sky broadband radiative flux observed by the EOS-CERES instrument over a diverse set of regions.</a:t>
            </a:r>
            <a:endParaRPr sz="1900">
              <a:solidFill>
                <a:srgbClr val="EFEFEF"/>
              </a:solidFill>
              <a:latin typeface="Consolas"/>
              <a:ea typeface="Consolas"/>
              <a:cs typeface="Consolas"/>
              <a:sym typeface="Consolas"/>
            </a:endParaRPr>
          </a:p>
        </p:txBody>
      </p:sp>
      <p:grpSp>
        <p:nvGrpSpPr>
          <p:cNvPr id="63" name="Google Shape;63;p13"/>
          <p:cNvGrpSpPr/>
          <p:nvPr/>
        </p:nvGrpSpPr>
        <p:grpSpPr>
          <a:xfrm>
            <a:off x="6283675" y="95775"/>
            <a:ext cx="2715900" cy="2898900"/>
            <a:chOff x="6399225" y="60275"/>
            <a:chExt cx="2715900" cy="2898900"/>
          </a:xfrm>
        </p:grpSpPr>
        <p:sp>
          <p:nvSpPr>
            <p:cNvPr id="64" name="Google Shape;64;p13"/>
            <p:cNvSpPr/>
            <p:nvPr/>
          </p:nvSpPr>
          <p:spPr>
            <a:xfrm>
              <a:off x="6399225" y="60275"/>
              <a:ext cx="2715900" cy="2898900"/>
            </a:xfrm>
            <a:prstGeom prst="roundRect">
              <a:avLst>
                <a:gd fmla="val 4799"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EFEFEF"/>
                </a:solidFill>
                <a:latin typeface="Consolas"/>
                <a:ea typeface="Consolas"/>
                <a:cs typeface="Consolas"/>
                <a:sym typeface="Consolas"/>
              </a:endParaRPr>
            </a:p>
          </p:txBody>
        </p:sp>
        <p:sp>
          <p:nvSpPr>
            <p:cNvPr id="65" name="Google Shape;65;p13"/>
            <p:cNvSpPr/>
            <p:nvPr/>
          </p:nvSpPr>
          <p:spPr>
            <a:xfrm rot="-1396682">
              <a:off x="7168455" y="1819023"/>
              <a:ext cx="1392230" cy="695977"/>
            </a:xfrm>
            <a:prstGeom prst="rect">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6" name="Google Shape;66;p13"/>
            <p:cNvPicPr preferRelativeResize="0"/>
            <p:nvPr/>
          </p:nvPicPr>
          <p:blipFill>
            <a:blip r:embed="rId7">
              <a:alphaModFix/>
            </a:blip>
            <a:stretch>
              <a:fillRect/>
            </a:stretch>
          </p:blipFill>
          <p:spPr>
            <a:xfrm rot="3935659">
              <a:off x="7520846" y="1507653"/>
              <a:ext cx="639309" cy="1329491"/>
            </a:xfrm>
            <a:prstGeom prst="rect">
              <a:avLst/>
            </a:prstGeom>
            <a:noFill/>
            <a:ln>
              <a:noFill/>
            </a:ln>
          </p:spPr>
        </p:pic>
        <p:pic>
          <p:nvPicPr>
            <p:cNvPr id="67" name="Google Shape;67;p13"/>
            <p:cNvPicPr preferRelativeResize="0"/>
            <p:nvPr/>
          </p:nvPicPr>
          <p:blipFill>
            <a:blip r:embed="rId8">
              <a:alphaModFix amt="57000"/>
            </a:blip>
            <a:stretch>
              <a:fillRect/>
            </a:stretch>
          </p:blipFill>
          <p:spPr>
            <a:xfrm rot="4051071">
              <a:off x="7483149" y="1699183"/>
              <a:ext cx="685727" cy="982585"/>
            </a:xfrm>
            <a:prstGeom prst="rect">
              <a:avLst/>
            </a:prstGeom>
            <a:noFill/>
            <a:ln>
              <a:noFill/>
            </a:ln>
          </p:spPr>
        </p:pic>
        <p:sp>
          <p:nvSpPr>
            <p:cNvPr id="68" name="Google Shape;68;p13"/>
            <p:cNvSpPr/>
            <p:nvPr/>
          </p:nvSpPr>
          <p:spPr>
            <a:xfrm rot="-1335534">
              <a:off x="7475904" y="1983948"/>
              <a:ext cx="732591" cy="497549"/>
            </a:xfrm>
            <a:prstGeom prst="ellipse">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p13"/>
            <p:cNvSpPr/>
            <p:nvPr/>
          </p:nvSpPr>
          <p:spPr>
            <a:xfrm rot="-1564630">
              <a:off x="7208360" y="1136421"/>
              <a:ext cx="724781" cy="1163990"/>
            </a:xfrm>
            <a:prstGeom prst="triangle">
              <a:avLst>
                <a:gd fmla="val 53973" name="adj"/>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0" name="Google Shape;70;p13"/>
            <p:cNvSpPr/>
            <p:nvPr/>
          </p:nvSpPr>
          <p:spPr>
            <a:xfrm>
              <a:off x="8125850" y="1535175"/>
              <a:ext cx="755400" cy="369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1" name="Google Shape;71;p13"/>
            <p:cNvCxnSpPr/>
            <p:nvPr/>
          </p:nvCxnSpPr>
          <p:spPr>
            <a:xfrm flipH="1">
              <a:off x="7815038" y="360562"/>
              <a:ext cx="363300" cy="1748400"/>
            </a:xfrm>
            <a:prstGeom prst="straightConnector1">
              <a:avLst/>
            </a:prstGeom>
            <a:noFill/>
            <a:ln cap="flat" cmpd="sng" w="9525">
              <a:solidFill>
                <a:srgbClr val="0000FF"/>
              </a:solidFill>
              <a:prstDash val="dash"/>
              <a:round/>
              <a:headEnd len="med" w="med" type="none"/>
              <a:tailEnd len="med" w="med" type="none"/>
            </a:ln>
          </p:spPr>
        </p:cxnSp>
        <p:cxnSp>
          <p:nvCxnSpPr>
            <p:cNvPr id="72" name="Google Shape;72;p13"/>
            <p:cNvCxnSpPr>
              <a:endCxn id="69" idx="3"/>
            </p:cNvCxnSpPr>
            <p:nvPr/>
          </p:nvCxnSpPr>
          <p:spPr>
            <a:xfrm flipH="1">
              <a:off x="7872314" y="1422408"/>
              <a:ext cx="363300" cy="795900"/>
            </a:xfrm>
            <a:prstGeom prst="straightConnector1">
              <a:avLst/>
            </a:prstGeom>
            <a:noFill/>
            <a:ln cap="flat" cmpd="sng" w="9525">
              <a:solidFill>
                <a:srgbClr val="0000FF"/>
              </a:solidFill>
              <a:prstDash val="dash"/>
              <a:round/>
              <a:headEnd len="med" w="med" type="none"/>
              <a:tailEnd len="med" w="med" type="none"/>
            </a:ln>
          </p:spPr>
        </p:cxnSp>
        <p:cxnSp>
          <p:nvCxnSpPr>
            <p:cNvPr id="73" name="Google Shape;73;p13"/>
            <p:cNvCxnSpPr>
              <a:endCxn id="69" idx="3"/>
            </p:cNvCxnSpPr>
            <p:nvPr/>
          </p:nvCxnSpPr>
          <p:spPr>
            <a:xfrm>
              <a:off x="7008314" y="2218308"/>
              <a:ext cx="864000" cy="0"/>
            </a:xfrm>
            <a:prstGeom prst="straightConnector1">
              <a:avLst/>
            </a:prstGeom>
            <a:noFill/>
            <a:ln cap="flat" cmpd="sng" w="9525">
              <a:solidFill>
                <a:srgbClr val="0000FF"/>
              </a:solidFill>
              <a:prstDash val="dash"/>
              <a:round/>
              <a:headEnd len="med" w="med" type="none"/>
              <a:tailEnd len="med" w="med" type="none"/>
            </a:ln>
          </p:spPr>
        </p:cxnSp>
        <p:sp>
          <p:nvSpPr>
            <p:cNvPr id="74" name="Google Shape;74;p13"/>
            <p:cNvSpPr/>
            <p:nvPr/>
          </p:nvSpPr>
          <p:spPr>
            <a:xfrm rot="2928844">
              <a:off x="8039388" y="2049644"/>
              <a:ext cx="82915" cy="91410"/>
            </a:xfrm>
            <a:prstGeom prst="mathMultiply">
              <a:avLst>
                <a:gd fmla="val 23520" name="adj1"/>
              </a:avLst>
            </a:prstGeom>
            <a:solidFill>
              <a:srgbClr val="E541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5" name="Google Shape;75;p13"/>
            <p:cNvSpPr/>
            <p:nvPr/>
          </p:nvSpPr>
          <p:spPr>
            <a:xfrm rot="2928844">
              <a:off x="7529208" y="2059597"/>
              <a:ext cx="82915" cy="91410"/>
            </a:xfrm>
            <a:prstGeom prst="mathMultiply">
              <a:avLst>
                <a:gd fmla="val 23520" name="adj1"/>
              </a:avLst>
            </a:prstGeom>
            <a:solidFill>
              <a:srgbClr val="E541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6" name="Google Shape;76;p13"/>
            <p:cNvSpPr/>
            <p:nvPr/>
          </p:nvSpPr>
          <p:spPr>
            <a:xfrm rot="2928844">
              <a:off x="7830349" y="2168852"/>
              <a:ext cx="82915" cy="91410"/>
            </a:xfrm>
            <a:prstGeom prst="mathMultiply">
              <a:avLst>
                <a:gd fmla="val 23520" name="adj1"/>
              </a:avLst>
            </a:prstGeom>
            <a:solidFill>
              <a:srgbClr val="E541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77" name="Google Shape;77;p13"/>
            <p:cNvCxnSpPr/>
            <p:nvPr/>
          </p:nvCxnSpPr>
          <p:spPr>
            <a:xfrm>
              <a:off x="7815161" y="2090789"/>
              <a:ext cx="209400" cy="163200"/>
            </a:xfrm>
            <a:prstGeom prst="straightConnector1">
              <a:avLst/>
            </a:prstGeom>
            <a:noFill/>
            <a:ln cap="flat" cmpd="sng" w="9525">
              <a:solidFill>
                <a:srgbClr val="695D46"/>
              </a:solidFill>
              <a:prstDash val="solid"/>
              <a:round/>
              <a:headEnd len="med" w="med" type="none"/>
              <a:tailEnd len="med" w="med" type="none"/>
            </a:ln>
          </p:spPr>
        </p:cxnSp>
        <p:sp>
          <p:nvSpPr>
            <p:cNvPr id="78" name="Google Shape;78;p13"/>
            <p:cNvSpPr/>
            <p:nvPr/>
          </p:nvSpPr>
          <p:spPr>
            <a:xfrm rot="2928844">
              <a:off x="8032164" y="2040993"/>
              <a:ext cx="82915" cy="91410"/>
            </a:xfrm>
            <a:prstGeom prst="mathMultiply">
              <a:avLst>
                <a:gd fmla="val 23520" name="adj1"/>
              </a:avLst>
            </a:prstGeom>
            <a:solidFill>
              <a:srgbClr val="E541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9" name="Google Shape;79;p13"/>
            <p:cNvSpPr/>
            <p:nvPr/>
          </p:nvSpPr>
          <p:spPr>
            <a:xfrm rot="2928844">
              <a:off x="7521984" y="2050947"/>
              <a:ext cx="82915" cy="91410"/>
            </a:xfrm>
            <a:prstGeom prst="mathMultiply">
              <a:avLst>
                <a:gd fmla="val 23520" name="adj1"/>
              </a:avLst>
            </a:prstGeom>
            <a:solidFill>
              <a:srgbClr val="E541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0" name="Google Shape;80;p13"/>
            <p:cNvSpPr/>
            <p:nvPr/>
          </p:nvSpPr>
          <p:spPr>
            <a:xfrm rot="2928844">
              <a:off x="7823125" y="2160201"/>
              <a:ext cx="82915" cy="91410"/>
            </a:xfrm>
            <a:prstGeom prst="mathMultiply">
              <a:avLst>
                <a:gd fmla="val 23520" name="adj1"/>
              </a:avLst>
            </a:prstGeom>
            <a:solidFill>
              <a:srgbClr val="E541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81" name="Google Shape;81;p13"/>
            <p:cNvCxnSpPr/>
            <p:nvPr/>
          </p:nvCxnSpPr>
          <p:spPr>
            <a:xfrm flipH="1" rot="10800000">
              <a:off x="7815161" y="2088089"/>
              <a:ext cx="258600" cy="2700"/>
            </a:xfrm>
            <a:prstGeom prst="straightConnector1">
              <a:avLst/>
            </a:prstGeom>
            <a:noFill/>
            <a:ln cap="flat" cmpd="sng" w="9525">
              <a:solidFill>
                <a:srgbClr val="695D46"/>
              </a:solidFill>
              <a:prstDash val="dot"/>
              <a:round/>
              <a:headEnd len="med" w="med" type="none"/>
              <a:tailEnd len="med" w="med" type="none"/>
            </a:ln>
          </p:spPr>
        </p:cxnSp>
        <p:cxnSp>
          <p:nvCxnSpPr>
            <p:cNvPr id="82" name="Google Shape;82;p13"/>
            <p:cNvCxnSpPr/>
            <p:nvPr/>
          </p:nvCxnSpPr>
          <p:spPr>
            <a:xfrm>
              <a:off x="7815161" y="2090789"/>
              <a:ext cx="50700" cy="116700"/>
            </a:xfrm>
            <a:prstGeom prst="straightConnector1">
              <a:avLst/>
            </a:prstGeom>
            <a:noFill/>
            <a:ln cap="flat" cmpd="sng" w="9525">
              <a:solidFill>
                <a:srgbClr val="695D46"/>
              </a:solidFill>
              <a:prstDash val="dot"/>
              <a:round/>
              <a:headEnd len="med" w="med" type="none"/>
              <a:tailEnd len="med" w="med" type="none"/>
            </a:ln>
          </p:spPr>
        </p:cxnSp>
        <p:cxnSp>
          <p:nvCxnSpPr>
            <p:cNvPr id="83" name="Google Shape;83;p13"/>
            <p:cNvCxnSpPr/>
            <p:nvPr/>
          </p:nvCxnSpPr>
          <p:spPr>
            <a:xfrm flipH="1">
              <a:off x="7563761" y="2090789"/>
              <a:ext cx="251400" cy="8400"/>
            </a:xfrm>
            <a:prstGeom prst="straightConnector1">
              <a:avLst/>
            </a:prstGeom>
            <a:noFill/>
            <a:ln cap="flat" cmpd="sng" w="9525">
              <a:solidFill>
                <a:srgbClr val="695D46"/>
              </a:solidFill>
              <a:prstDash val="dot"/>
              <a:round/>
              <a:headEnd len="med" w="med" type="none"/>
              <a:tailEnd len="med" w="med" type="none"/>
            </a:ln>
          </p:spPr>
        </p:cxnSp>
        <p:sp>
          <p:nvSpPr>
            <p:cNvPr id="84" name="Google Shape;84;p13"/>
            <p:cNvSpPr/>
            <p:nvPr/>
          </p:nvSpPr>
          <p:spPr>
            <a:xfrm rot="3604000">
              <a:off x="7094385" y="932512"/>
              <a:ext cx="248902" cy="169346"/>
            </a:xfrm>
            <a:prstGeom prst="roundRect">
              <a:avLst>
                <a:gd fmla="val 16667" name="adj"/>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5" name="Google Shape;85;p13"/>
            <p:cNvSpPr/>
            <p:nvPr/>
          </p:nvSpPr>
          <p:spPr>
            <a:xfrm rot="-1652754">
              <a:off x="7240682" y="1119194"/>
              <a:ext cx="125016" cy="89909"/>
            </a:xfrm>
            <a:prstGeom prst="flowChartExtract">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6" name="Google Shape;86;p13"/>
            <p:cNvSpPr/>
            <p:nvPr/>
          </p:nvSpPr>
          <p:spPr>
            <a:xfrm rot="2923821">
              <a:off x="6908746" y="1053010"/>
              <a:ext cx="251060" cy="167965"/>
            </a:xfrm>
            <a:prstGeom prst="roundRect">
              <a:avLst>
                <a:gd fmla="val 16667" name="adj"/>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7" name="Google Shape;87;p13"/>
            <p:cNvSpPr txBox="1"/>
            <p:nvPr/>
          </p:nvSpPr>
          <p:spPr>
            <a:xfrm>
              <a:off x="8075100" y="1470125"/>
              <a:ext cx="898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00FFFF"/>
                  </a:solidFill>
                  <a:latin typeface="Open Sans"/>
                  <a:ea typeface="Open Sans"/>
                  <a:cs typeface="Open Sans"/>
                  <a:sym typeface="Open Sans"/>
                </a:rPr>
                <a:t>CERES</a:t>
              </a:r>
              <a:r>
                <a:rPr b="1" lang="en" sz="1000">
                  <a:solidFill>
                    <a:srgbClr val="00FFFF"/>
                  </a:solidFill>
                  <a:latin typeface="Open Sans"/>
                  <a:ea typeface="Open Sans"/>
                  <a:cs typeface="Open Sans"/>
                  <a:sym typeface="Open Sans"/>
                </a:rPr>
                <a:t> SW</a:t>
              </a:r>
              <a:endParaRPr b="1" sz="1000">
                <a:solidFill>
                  <a:srgbClr val="00FFFF"/>
                </a:solidFill>
                <a:latin typeface="Open Sans"/>
                <a:ea typeface="Open Sans"/>
                <a:cs typeface="Open Sans"/>
                <a:sym typeface="Open Sans"/>
              </a:endParaRPr>
            </a:p>
            <a:p>
              <a:pPr indent="0" lvl="0" marL="0" rtl="0" algn="l">
                <a:spcBef>
                  <a:spcPts val="0"/>
                </a:spcBef>
                <a:spcAft>
                  <a:spcPts val="0"/>
                </a:spcAft>
                <a:buNone/>
              </a:pPr>
              <a:r>
                <a:rPr b="1" lang="en" sz="1000">
                  <a:solidFill>
                    <a:srgbClr val="00FFFF"/>
                  </a:solidFill>
                  <a:latin typeface="Open Sans"/>
                  <a:ea typeface="Open Sans"/>
                  <a:cs typeface="Open Sans"/>
                  <a:sym typeface="Open Sans"/>
                </a:rPr>
                <a:t>CERES LW</a:t>
              </a:r>
              <a:endParaRPr b="1" sz="1000">
                <a:solidFill>
                  <a:srgbClr val="00FFFF"/>
                </a:solidFill>
                <a:latin typeface="Open Sans"/>
                <a:ea typeface="Open Sans"/>
                <a:cs typeface="Open Sans"/>
                <a:sym typeface="Open Sans"/>
              </a:endParaRPr>
            </a:p>
          </p:txBody>
        </p:sp>
        <p:sp>
          <p:nvSpPr>
            <p:cNvPr id="88" name="Google Shape;88;p13"/>
            <p:cNvSpPr/>
            <p:nvPr/>
          </p:nvSpPr>
          <p:spPr>
            <a:xfrm rot="-2311305">
              <a:off x="7085016" y="1220117"/>
              <a:ext cx="123947" cy="90712"/>
            </a:xfrm>
            <a:prstGeom prst="flowChartExtract">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89" name="Google Shape;89;p13"/>
            <p:cNvCxnSpPr>
              <a:stCxn id="88" idx="2"/>
            </p:cNvCxnSpPr>
            <p:nvPr/>
          </p:nvCxnSpPr>
          <p:spPr>
            <a:xfrm>
              <a:off x="7176896" y="1299572"/>
              <a:ext cx="391800" cy="809700"/>
            </a:xfrm>
            <a:prstGeom prst="straightConnector1">
              <a:avLst/>
            </a:prstGeom>
            <a:noFill/>
            <a:ln cap="flat" cmpd="sng" w="19050">
              <a:solidFill>
                <a:srgbClr val="FF0000"/>
              </a:solidFill>
              <a:prstDash val="dash"/>
              <a:round/>
              <a:headEnd len="med" w="med" type="none"/>
              <a:tailEnd len="med" w="med" type="triangle"/>
            </a:ln>
          </p:spPr>
        </p:cxnSp>
        <p:cxnSp>
          <p:nvCxnSpPr>
            <p:cNvPr id="90" name="Google Shape;90;p13"/>
            <p:cNvCxnSpPr>
              <a:stCxn id="88" idx="2"/>
            </p:cNvCxnSpPr>
            <p:nvPr/>
          </p:nvCxnSpPr>
          <p:spPr>
            <a:xfrm>
              <a:off x="7176896" y="1299572"/>
              <a:ext cx="898200" cy="802800"/>
            </a:xfrm>
            <a:prstGeom prst="straightConnector1">
              <a:avLst/>
            </a:prstGeom>
            <a:noFill/>
            <a:ln cap="flat" cmpd="sng" w="19050">
              <a:solidFill>
                <a:srgbClr val="FF0000"/>
              </a:solidFill>
              <a:prstDash val="dash"/>
              <a:round/>
              <a:headEnd len="med" w="med" type="none"/>
              <a:tailEnd len="med" w="med" type="triangle"/>
            </a:ln>
          </p:spPr>
        </p:cxnSp>
        <p:sp>
          <p:nvSpPr>
            <p:cNvPr id="91" name="Google Shape;91;p13"/>
            <p:cNvSpPr txBox="1"/>
            <p:nvPr/>
          </p:nvSpPr>
          <p:spPr>
            <a:xfrm>
              <a:off x="8359573" y="1876975"/>
              <a:ext cx="75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E06666"/>
                  </a:solidFill>
                  <a:highlight>
                    <a:srgbClr val="000000"/>
                  </a:highlight>
                  <a:latin typeface="Open Sans"/>
                  <a:ea typeface="Open Sans"/>
                  <a:cs typeface="Open Sans"/>
                  <a:sym typeface="Open Sans"/>
                </a:rPr>
                <a:t>MODIS</a:t>
              </a:r>
              <a:endParaRPr b="1" sz="900">
                <a:solidFill>
                  <a:srgbClr val="E06666"/>
                </a:solidFill>
                <a:highlight>
                  <a:srgbClr val="000000"/>
                </a:highlight>
                <a:latin typeface="Open Sans"/>
                <a:ea typeface="Open Sans"/>
                <a:cs typeface="Open Sans"/>
                <a:sym typeface="Open Sans"/>
              </a:endParaRPr>
            </a:p>
            <a:p>
              <a:pPr indent="0" lvl="0" marL="0" rtl="0" algn="l">
                <a:spcBef>
                  <a:spcPts val="0"/>
                </a:spcBef>
                <a:spcAft>
                  <a:spcPts val="0"/>
                </a:spcAft>
                <a:buNone/>
              </a:pPr>
              <a:r>
                <a:rPr b="1" lang="en" sz="900">
                  <a:solidFill>
                    <a:srgbClr val="E06666"/>
                  </a:solidFill>
                  <a:highlight>
                    <a:srgbClr val="000000"/>
                  </a:highlight>
                  <a:latin typeface="Open Sans"/>
                  <a:ea typeface="Open Sans"/>
                  <a:cs typeface="Open Sans"/>
                  <a:sym typeface="Open Sans"/>
                </a:rPr>
                <a:t>Radiance</a:t>
              </a:r>
              <a:endParaRPr b="1" sz="900">
                <a:solidFill>
                  <a:srgbClr val="E06666"/>
                </a:solidFill>
                <a:highlight>
                  <a:srgbClr val="000000"/>
                </a:highlight>
                <a:latin typeface="Open Sans"/>
                <a:ea typeface="Open Sans"/>
                <a:cs typeface="Open Sans"/>
                <a:sym typeface="Open Sans"/>
              </a:endParaRPr>
            </a:p>
          </p:txBody>
        </p:sp>
        <p:pic>
          <p:nvPicPr>
            <p:cNvPr id="92" name="Google Shape;92;p13"/>
            <p:cNvPicPr preferRelativeResize="0"/>
            <p:nvPr/>
          </p:nvPicPr>
          <p:blipFill>
            <a:blip r:embed="rId9">
              <a:alphaModFix/>
            </a:blip>
            <a:stretch>
              <a:fillRect/>
            </a:stretch>
          </p:blipFill>
          <p:spPr>
            <a:xfrm rot="10800000">
              <a:off x="6486513" y="453308"/>
              <a:ext cx="928100" cy="722775"/>
            </a:xfrm>
            <a:prstGeom prst="rect">
              <a:avLst/>
            </a:prstGeom>
            <a:noFill/>
            <a:ln>
              <a:noFill/>
            </a:ln>
          </p:spPr>
        </p:pic>
        <p:cxnSp>
          <p:nvCxnSpPr>
            <p:cNvPr id="93" name="Google Shape;93;p13"/>
            <p:cNvCxnSpPr>
              <a:stCxn id="92" idx="0"/>
            </p:cNvCxnSpPr>
            <p:nvPr/>
          </p:nvCxnSpPr>
          <p:spPr>
            <a:xfrm>
              <a:off x="6950563" y="1176083"/>
              <a:ext cx="0" cy="1010100"/>
            </a:xfrm>
            <a:prstGeom prst="straightConnector1">
              <a:avLst/>
            </a:prstGeom>
            <a:noFill/>
            <a:ln cap="flat" cmpd="sng" w="9525">
              <a:solidFill>
                <a:srgbClr val="0000FF"/>
              </a:solidFill>
              <a:prstDash val="dash"/>
              <a:round/>
              <a:headEnd len="med" w="med" type="none"/>
              <a:tailEnd len="med" w="med" type="none"/>
            </a:ln>
          </p:spPr>
        </p:cxnSp>
        <p:cxnSp>
          <p:nvCxnSpPr>
            <p:cNvPr id="94" name="Google Shape;94;p13"/>
            <p:cNvCxnSpPr>
              <a:endCxn id="88" idx="2"/>
            </p:cNvCxnSpPr>
            <p:nvPr/>
          </p:nvCxnSpPr>
          <p:spPr>
            <a:xfrm flipH="1" rot="10800000">
              <a:off x="6960296" y="1299572"/>
              <a:ext cx="216600" cy="150900"/>
            </a:xfrm>
            <a:prstGeom prst="curvedConnector2">
              <a:avLst/>
            </a:prstGeom>
            <a:noFill/>
            <a:ln cap="flat" cmpd="sng" w="9525">
              <a:solidFill>
                <a:srgbClr val="0000FF"/>
              </a:solidFill>
              <a:prstDash val="solid"/>
              <a:round/>
              <a:headEnd len="med" w="med" type="none"/>
              <a:tailEnd len="med" w="med" type="none"/>
            </a:ln>
          </p:spPr>
        </p:cxnSp>
        <p:sp>
          <p:nvSpPr>
            <p:cNvPr id="95" name="Google Shape;95;p13"/>
            <p:cNvSpPr/>
            <p:nvPr/>
          </p:nvSpPr>
          <p:spPr>
            <a:xfrm>
              <a:off x="7921350" y="110325"/>
              <a:ext cx="502200" cy="461700"/>
            </a:xfrm>
            <a:prstGeom prst="sun">
              <a:avLst>
                <a:gd fmla="val 25000"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6" name="Google Shape;96;p13"/>
            <p:cNvCxnSpPr>
              <a:stCxn id="95" idx="2"/>
            </p:cNvCxnSpPr>
            <p:nvPr/>
          </p:nvCxnSpPr>
          <p:spPr>
            <a:xfrm>
              <a:off x="8172450" y="572025"/>
              <a:ext cx="0" cy="731400"/>
            </a:xfrm>
            <a:prstGeom prst="straightConnector1">
              <a:avLst/>
            </a:prstGeom>
            <a:noFill/>
            <a:ln cap="flat" cmpd="sng" w="9525">
              <a:solidFill>
                <a:srgbClr val="0000FF"/>
              </a:solidFill>
              <a:prstDash val="dash"/>
              <a:round/>
              <a:headEnd len="med" w="med" type="none"/>
              <a:tailEnd len="med" w="med" type="none"/>
            </a:ln>
          </p:spPr>
        </p:cxnSp>
        <p:cxnSp>
          <p:nvCxnSpPr>
            <p:cNvPr id="97" name="Google Shape;97;p13"/>
            <p:cNvCxnSpPr/>
            <p:nvPr/>
          </p:nvCxnSpPr>
          <p:spPr>
            <a:xfrm flipH="1" rot="10800000">
              <a:off x="8077675" y="836750"/>
              <a:ext cx="100800" cy="64200"/>
            </a:xfrm>
            <a:prstGeom prst="curvedConnector3">
              <a:avLst>
                <a:gd fmla="val 50000" name="adj1"/>
              </a:avLst>
            </a:prstGeom>
            <a:noFill/>
            <a:ln cap="flat" cmpd="sng" w="9525">
              <a:solidFill>
                <a:srgbClr val="0000FF"/>
              </a:solidFill>
              <a:prstDash val="solid"/>
              <a:round/>
              <a:headEnd len="med" w="med" type="none"/>
              <a:tailEnd len="med" w="med" type="none"/>
            </a:ln>
          </p:spPr>
        </p:cxnSp>
        <p:sp>
          <p:nvSpPr>
            <p:cNvPr id="98" name="Google Shape;98;p13"/>
            <p:cNvSpPr txBox="1"/>
            <p:nvPr/>
          </p:nvSpPr>
          <p:spPr>
            <a:xfrm>
              <a:off x="7705800" y="653138"/>
              <a:ext cx="629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0000FF"/>
                  </a:solidFill>
                </a:rPr>
                <a:t>SZA</a:t>
              </a:r>
              <a:endParaRPr b="1" sz="900">
                <a:solidFill>
                  <a:srgbClr val="0000FF"/>
                </a:solidFill>
              </a:endParaRPr>
            </a:p>
          </p:txBody>
        </p:sp>
        <p:sp>
          <p:nvSpPr>
            <p:cNvPr id="99" name="Google Shape;99;p13"/>
            <p:cNvSpPr txBox="1"/>
            <p:nvPr/>
          </p:nvSpPr>
          <p:spPr>
            <a:xfrm>
              <a:off x="6595675" y="1303900"/>
              <a:ext cx="629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0000FF"/>
                  </a:solidFill>
                </a:rPr>
                <a:t>VZA</a:t>
              </a:r>
              <a:endParaRPr b="1" sz="900">
                <a:solidFill>
                  <a:srgbClr val="0000FF"/>
                </a:solidFill>
              </a:endParaRPr>
            </a:p>
          </p:txBody>
        </p:sp>
        <p:cxnSp>
          <p:nvCxnSpPr>
            <p:cNvPr id="100" name="Google Shape;100;p13"/>
            <p:cNvCxnSpPr/>
            <p:nvPr/>
          </p:nvCxnSpPr>
          <p:spPr>
            <a:xfrm>
              <a:off x="6960325" y="2057850"/>
              <a:ext cx="137400" cy="0"/>
            </a:xfrm>
            <a:prstGeom prst="straightConnector1">
              <a:avLst/>
            </a:prstGeom>
            <a:noFill/>
            <a:ln cap="flat" cmpd="sng" w="9525">
              <a:solidFill>
                <a:srgbClr val="0000FF"/>
              </a:solidFill>
              <a:prstDash val="solid"/>
              <a:round/>
              <a:headEnd len="med" w="med" type="none"/>
              <a:tailEnd len="med" w="med" type="none"/>
            </a:ln>
          </p:spPr>
        </p:cxnSp>
        <p:cxnSp>
          <p:nvCxnSpPr>
            <p:cNvPr id="101" name="Google Shape;101;p13"/>
            <p:cNvCxnSpPr/>
            <p:nvPr/>
          </p:nvCxnSpPr>
          <p:spPr>
            <a:xfrm rot="10800000">
              <a:off x="7088550" y="2066975"/>
              <a:ext cx="0" cy="119100"/>
            </a:xfrm>
            <a:prstGeom prst="straightConnector1">
              <a:avLst/>
            </a:prstGeom>
            <a:noFill/>
            <a:ln cap="flat" cmpd="sng" w="9525">
              <a:solidFill>
                <a:srgbClr val="0000FF"/>
              </a:solidFill>
              <a:prstDash val="solid"/>
              <a:round/>
              <a:headEnd len="med" w="med" type="none"/>
              <a:tailEnd len="med" w="med" type="none"/>
            </a:ln>
          </p:spPr>
        </p:cxnSp>
        <p:cxnSp>
          <p:nvCxnSpPr>
            <p:cNvPr id="102" name="Google Shape;102;p13"/>
            <p:cNvCxnSpPr/>
            <p:nvPr/>
          </p:nvCxnSpPr>
          <p:spPr>
            <a:xfrm rot="10800000">
              <a:off x="8111175" y="1272850"/>
              <a:ext cx="0" cy="177600"/>
            </a:xfrm>
            <a:prstGeom prst="straightConnector1">
              <a:avLst/>
            </a:prstGeom>
            <a:noFill/>
            <a:ln cap="flat" cmpd="sng" w="9525">
              <a:solidFill>
                <a:srgbClr val="0000FF"/>
              </a:solidFill>
              <a:prstDash val="solid"/>
              <a:round/>
              <a:headEnd len="med" w="med" type="none"/>
              <a:tailEnd len="med" w="med" type="none"/>
            </a:ln>
          </p:spPr>
        </p:cxnSp>
        <p:cxnSp>
          <p:nvCxnSpPr>
            <p:cNvPr id="103" name="Google Shape;103;p13"/>
            <p:cNvCxnSpPr/>
            <p:nvPr/>
          </p:nvCxnSpPr>
          <p:spPr>
            <a:xfrm flipH="1">
              <a:off x="8110925" y="1148225"/>
              <a:ext cx="67500" cy="118500"/>
            </a:xfrm>
            <a:prstGeom prst="straightConnector1">
              <a:avLst/>
            </a:prstGeom>
            <a:noFill/>
            <a:ln cap="flat" cmpd="sng" w="9525">
              <a:solidFill>
                <a:srgbClr val="0000FF"/>
              </a:solidFill>
              <a:prstDash val="solid"/>
              <a:round/>
              <a:headEnd len="med" w="med" type="none"/>
              <a:tailEnd len="med" w="med" type="none"/>
            </a:ln>
          </p:spPr>
        </p:cxnSp>
        <p:sp>
          <p:nvSpPr>
            <p:cNvPr id="104" name="Google Shape;104;p13"/>
            <p:cNvSpPr txBox="1"/>
            <p:nvPr/>
          </p:nvSpPr>
          <p:spPr>
            <a:xfrm>
              <a:off x="7936525" y="2521713"/>
              <a:ext cx="27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06666"/>
                  </a:solidFill>
                </a:rPr>
                <a:t>W</a:t>
              </a:r>
              <a:endParaRPr sz="1200">
                <a:solidFill>
                  <a:srgbClr val="E06666"/>
                </a:solidFill>
              </a:endParaRPr>
            </a:p>
          </p:txBody>
        </p:sp>
        <p:sp>
          <p:nvSpPr>
            <p:cNvPr id="105" name="Google Shape;105;p13"/>
            <p:cNvSpPr txBox="1"/>
            <p:nvPr/>
          </p:nvSpPr>
          <p:spPr>
            <a:xfrm>
              <a:off x="6899725" y="2368238"/>
              <a:ext cx="25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06666"/>
                  </a:solidFill>
                </a:rPr>
                <a:t>W</a:t>
              </a:r>
              <a:endParaRPr sz="1200">
                <a:solidFill>
                  <a:srgbClr val="E06666"/>
                </a:solidFill>
              </a:endParaRPr>
            </a:p>
          </p:txBody>
        </p:sp>
        <p:sp>
          <p:nvSpPr>
            <p:cNvPr id="106" name="Google Shape;106;p13"/>
            <p:cNvSpPr/>
            <p:nvPr/>
          </p:nvSpPr>
          <p:spPr>
            <a:xfrm rot="3911348">
              <a:off x="7970698" y="1950286"/>
              <a:ext cx="100804" cy="1240079"/>
            </a:xfrm>
            <a:prstGeom prst="rightBrace">
              <a:avLst>
                <a:gd fmla="val 50000" name="adj1"/>
                <a:gd fmla="val 50000" name="adj2"/>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06666"/>
                </a:solidFill>
              </a:endParaRPr>
            </a:p>
          </p:txBody>
        </p:sp>
        <p:sp>
          <p:nvSpPr>
            <p:cNvPr id="107" name="Google Shape;107;p13"/>
            <p:cNvSpPr/>
            <p:nvPr/>
          </p:nvSpPr>
          <p:spPr>
            <a:xfrm rot="9311348">
              <a:off x="7096586" y="2168290"/>
              <a:ext cx="100804" cy="642270"/>
            </a:xfrm>
            <a:prstGeom prst="rightBrace">
              <a:avLst>
                <a:gd fmla="val 50000" name="adj1"/>
                <a:gd fmla="val 50000" name="adj2"/>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06666"/>
                </a:solidFill>
              </a:endParaRPr>
            </a:p>
          </p:txBody>
        </p:sp>
        <p:sp>
          <p:nvSpPr>
            <p:cNvPr id="108" name="Google Shape;108;p13"/>
            <p:cNvSpPr txBox="1"/>
            <p:nvPr/>
          </p:nvSpPr>
          <p:spPr>
            <a:xfrm>
              <a:off x="6582552" y="94875"/>
              <a:ext cx="112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FFFF"/>
                  </a:solidFill>
                  <a:latin typeface="Open Sans"/>
                  <a:ea typeface="Open Sans"/>
                  <a:cs typeface="Open Sans"/>
                  <a:sym typeface="Open Sans"/>
                </a:rPr>
                <a:t>NASA EOS</a:t>
              </a:r>
              <a:endParaRPr b="1" sz="1000">
                <a:solidFill>
                  <a:srgbClr val="FFFFFF"/>
                </a:solidFill>
                <a:latin typeface="Open Sans"/>
                <a:ea typeface="Open Sans"/>
                <a:cs typeface="Open Sans"/>
                <a:sym typeface="Open Sans"/>
              </a:endParaRPr>
            </a:p>
            <a:p>
              <a:pPr indent="0" lvl="0" marL="0" rtl="0" algn="l">
                <a:spcBef>
                  <a:spcPts val="0"/>
                </a:spcBef>
                <a:spcAft>
                  <a:spcPts val="0"/>
                </a:spcAft>
                <a:buNone/>
              </a:pPr>
              <a:r>
                <a:rPr b="1" lang="en" sz="1000">
                  <a:solidFill>
                    <a:srgbClr val="FFFFFF"/>
                  </a:solidFill>
                  <a:latin typeface="Open Sans"/>
                  <a:ea typeface="Open Sans"/>
                  <a:cs typeface="Open Sans"/>
                  <a:sym typeface="Open Sans"/>
                </a:rPr>
                <a:t>Terra or Aqua</a:t>
              </a:r>
              <a:endParaRPr b="1" sz="1000">
                <a:solidFill>
                  <a:srgbClr val="9FC5E8"/>
                </a:solidFill>
                <a:latin typeface="Open Sans"/>
                <a:ea typeface="Open Sans"/>
                <a:cs typeface="Open Sans"/>
                <a:sym typeface="Open Sans"/>
              </a:endParaRPr>
            </a:p>
          </p:txBody>
        </p:sp>
        <p:cxnSp>
          <p:nvCxnSpPr>
            <p:cNvPr id="109" name="Google Shape;109;p13"/>
            <p:cNvCxnSpPr>
              <a:stCxn id="88" idx="2"/>
            </p:cNvCxnSpPr>
            <p:nvPr/>
          </p:nvCxnSpPr>
          <p:spPr>
            <a:xfrm>
              <a:off x="7176896" y="1299572"/>
              <a:ext cx="694200" cy="914400"/>
            </a:xfrm>
            <a:prstGeom prst="straightConnector1">
              <a:avLst/>
            </a:prstGeom>
            <a:noFill/>
            <a:ln cap="flat" cmpd="sng" w="19050">
              <a:solidFill>
                <a:srgbClr val="FF0000"/>
              </a:solidFill>
              <a:prstDash val="dash"/>
              <a:round/>
              <a:headEnd len="med" w="med" type="none"/>
              <a:tailEnd len="med" w="med" type="triangl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cxnSp>
        <p:nvCxnSpPr>
          <p:cNvPr id="114" name="Google Shape;114;p14"/>
          <p:cNvCxnSpPr/>
          <p:nvPr/>
        </p:nvCxnSpPr>
        <p:spPr>
          <a:xfrm rot="10800000">
            <a:off x="4647900" y="2181200"/>
            <a:ext cx="0" cy="267000"/>
          </a:xfrm>
          <a:prstGeom prst="straightConnector1">
            <a:avLst/>
          </a:prstGeom>
          <a:noFill/>
          <a:ln cap="flat" cmpd="sng" w="19050">
            <a:solidFill>
              <a:srgbClr val="B6D7A8"/>
            </a:solidFill>
            <a:prstDash val="solid"/>
            <a:round/>
            <a:headEnd len="med" w="med" type="none"/>
            <a:tailEnd len="med" w="med" type="triangle"/>
          </a:ln>
        </p:spPr>
      </p:cxnSp>
      <p:cxnSp>
        <p:nvCxnSpPr>
          <p:cNvPr id="115" name="Google Shape;115;p14"/>
          <p:cNvCxnSpPr/>
          <p:nvPr/>
        </p:nvCxnSpPr>
        <p:spPr>
          <a:xfrm rot="10800000">
            <a:off x="4755800" y="3300700"/>
            <a:ext cx="0" cy="267000"/>
          </a:xfrm>
          <a:prstGeom prst="straightConnector1">
            <a:avLst/>
          </a:prstGeom>
          <a:noFill/>
          <a:ln cap="flat" cmpd="sng" w="28575">
            <a:solidFill>
              <a:srgbClr val="B6D7A8"/>
            </a:solidFill>
            <a:prstDash val="solid"/>
            <a:round/>
            <a:headEnd len="med" w="med" type="none"/>
            <a:tailEnd len="med" w="med" type="triangle"/>
          </a:ln>
        </p:spPr>
      </p:cxnSp>
      <p:sp>
        <p:nvSpPr>
          <p:cNvPr id="116" name="Google Shape;116;p14"/>
          <p:cNvSpPr/>
          <p:nvPr/>
        </p:nvSpPr>
        <p:spPr>
          <a:xfrm>
            <a:off x="7158371" y="0"/>
            <a:ext cx="1763992" cy="833606"/>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u="sng">
                <a:solidFill>
                  <a:srgbClr val="D9D9D9"/>
                </a:solidFill>
                <a:latin typeface="Consolas"/>
                <a:ea typeface="Consolas"/>
                <a:cs typeface="Consolas"/>
                <a:sym typeface="Consolas"/>
              </a:rPr>
              <a:t>Key</a:t>
            </a:r>
            <a:r>
              <a:rPr b="1" lang="en" sz="900">
                <a:solidFill>
                  <a:srgbClr val="D9D9D9"/>
                </a:solidFill>
                <a:latin typeface="Consolas"/>
                <a:ea typeface="Consolas"/>
                <a:cs typeface="Consolas"/>
                <a:sym typeface="Consolas"/>
              </a:rPr>
              <a:t>:</a:t>
            </a:r>
            <a:endParaRPr b="1" sz="900">
              <a:solidFill>
                <a:srgbClr val="D9D9D9"/>
              </a:solidFill>
              <a:latin typeface="Consolas"/>
              <a:ea typeface="Consolas"/>
              <a:cs typeface="Consolas"/>
              <a:sym typeface="Consolas"/>
            </a:endParaRPr>
          </a:p>
          <a:p>
            <a:pPr indent="0" lvl="0" marL="0" rtl="0" algn="l">
              <a:spcBef>
                <a:spcPts val="0"/>
              </a:spcBef>
              <a:spcAft>
                <a:spcPts val="0"/>
              </a:spcAft>
              <a:buNone/>
            </a:pPr>
            <a:r>
              <a:t/>
            </a:r>
            <a:endParaRPr sz="900">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D9D9D9"/>
              </a:solidFill>
              <a:latin typeface="Consolas"/>
              <a:ea typeface="Consolas"/>
              <a:cs typeface="Consolas"/>
              <a:sym typeface="Consolas"/>
            </a:endParaRPr>
          </a:p>
          <a:p>
            <a:pPr indent="0" lvl="0" marL="0" rtl="0" algn="l">
              <a:spcBef>
                <a:spcPts val="0"/>
              </a:spcBef>
              <a:spcAft>
                <a:spcPts val="0"/>
              </a:spcAft>
              <a:buNone/>
            </a:pPr>
            <a:r>
              <a:t/>
            </a:r>
            <a:endParaRPr sz="900">
              <a:solidFill>
                <a:srgbClr val="EFEFEF"/>
              </a:solidFill>
              <a:latin typeface="Consolas"/>
              <a:ea typeface="Consolas"/>
              <a:cs typeface="Consolas"/>
              <a:sym typeface="Consolas"/>
            </a:endParaRPr>
          </a:p>
        </p:txBody>
      </p:sp>
      <p:sp>
        <p:nvSpPr>
          <p:cNvPr id="117" name="Google Shape;117;p14"/>
          <p:cNvSpPr/>
          <p:nvPr/>
        </p:nvSpPr>
        <p:spPr>
          <a:xfrm>
            <a:off x="7635338" y="36787"/>
            <a:ext cx="1243241" cy="796889"/>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EFEFEF"/>
                </a:solidFill>
                <a:latin typeface="Consolas"/>
                <a:ea typeface="Consolas"/>
                <a:cs typeface="Consolas"/>
                <a:sym typeface="Consolas"/>
              </a:rPr>
              <a:t>Download:</a:t>
            </a:r>
            <a:endParaRPr sz="900">
              <a:solidFill>
                <a:srgbClr val="EFEFEF"/>
              </a:solidFill>
              <a:latin typeface="Consolas"/>
              <a:ea typeface="Consolas"/>
              <a:cs typeface="Consolas"/>
              <a:sym typeface="Consolas"/>
            </a:endParaRPr>
          </a:p>
          <a:p>
            <a:pPr indent="0" lvl="0" marL="0" rtl="0" algn="l">
              <a:spcBef>
                <a:spcPts val="0"/>
              </a:spcBef>
              <a:spcAft>
                <a:spcPts val="0"/>
              </a:spcAft>
              <a:buNone/>
            </a:pPr>
            <a:r>
              <a:rPr lang="en" sz="900">
                <a:solidFill>
                  <a:srgbClr val="EFEFEF"/>
                </a:solidFill>
                <a:latin typeface="Consolas"/>
                <a:ea typeface="Consolas"/>
                <a:cs typeface="Consolas"/>
                <a:sym typeface="Consolas"/>
              </a:rPr>
              <a:t>Generate:</a:t>
            </a:r>
            <a:endParaRPr sz="900">
              <a:solidFill>
                <a:srgbClr val="EFEFEF"/>
              </a:solidFill>
              <a:latin typeface="Consolas"/>
              <a:ea typeface="Consolas"/>
              <a:cs typeface="Consolas"/>
              <a:sym typeface="Consolas"/>
            </a:endParaRPr>
          </a:p>
          <a:p>
            <a:pPr indent="0" lvl="0" marL="0" rtl="0" algn="l">
              <a:spcBef>
                <a:spcPts val="0"/>
              </a:spcBef>
              <a:spcAft>
                <a:spcPts val="0"/>
              </a:spcAft>
              <a:buNone/>
            </a:pPr>
            <a:r>
              <a:rPr lang="en" sz="900">
                <a:solidFill>
                  <a:srgbClr val="EFEFEF"/>
                </a:solidFill>
                <a:latin typeface="Consolas"/>
                <a:ea typeface="Consolas"/>
                <a:cs typeface="Consolas"/>
                <a:sym typeface="Consolas"/>
              </a:rPr>
              <a:t>Utilize:</a:t>
            </a:r>
            <a:endParaRPr sz="900">
              <a:solidFill>
                <a:srgbClr val="EFEFEF"/>
              </a:solidFill>
              <a:latin typeface="Consolas"/>
              <a:ea typeface="Consolas"/>
              <a:cs typeface="Consolas"/>
              <a:sym typeface="Consolas"/>
            </a:endParaRPr>
          </a:p>
          <a:p>
            <a:pPr indent="0" lvl="0" marL="0" rtl="0" algn="l">
              <a:spcBef>
                <a:spcPts val="0"/>
              </a:spcBef>
              <a:spcAft>
                <a:spcPts val="0"/>
              </a:spcAft>
              <a:buNone/>
            </a:pPr>
            <a:r>
              <a:rPr lang="en" sz="900">
                <a:solidFill>
                  <a:srgbClr val="EFEFEF"/>
                </a:solidFill>
                <a:latin typeface="Consolas"/>
                <a:ea typeface="Consolas"/>
                <a:cs typeface="Consolas"/>
                <a:sym typeface="Consolas"/>
              </a:rPr>
              <a:t>Call:</a:t>
            </a:r>
            <a:endParaRPr sz="900">
              <a:solidFill>
                <a:srgbClr val="EFEFEF"/>
              </a:solidFill>
              <a:latin typeface="Consolas"/>
              <a:ea typeface="Consolas"/>
              <a:cs typeface="Consolas"/>
              <a:sym typeface="Consolas"/>
            </a:endParaRPr>
          </a:p>
        </p:txBody>
      </p:sp>
      <p:cxnSp>
        <p:nvCxnSpPr>
          <p:cNvPr id="118" name="Google Shape;118;p14"/>
          <p:cNvCxnSpPr/>
          <p:nvPr/>
        </p:nvCxnSpPr>
        <p:spPr>
          <a:xfrm>
            <a:off x="8438516" y="356071"/>
            <a:ext cx="427808" cy="0"/>
          </a:xfrm>
          <a:prstGeom prst="straightConnector1">
            <a:avLst/>
          </a:prstGeom>
          <a:noFill/>
          <a:ln cap="flat" cmpd="sng" w="28575">
            <a:solidFill>
              <a:srgbClr val="EA9999"/>
            </a:solidFill>
            <a:prstDash val="solid"/>
            <a:round/>
            <a:headEnd len="med" w="med" type="none"/>
            <a:tailEnd len="med" w="med" type="triangle"/>
          </a:ln>
        </p:spPr>
      </p:cxnSp>
      <p:cxnSp>
        <p:nvCxnSpPr>
          <p:cNvPr id="119" name="Google Shape;119;p14"/>
          <p:cNvCxnSpPr/>
          <p:nvPr/>
        </p:nvCxnSpPr>
        <p:spPr>
          <a:xfrm>
            <a:off x="8438516" y="505286"/>
            <a:ext cx="427808" cy="0"/>
          </a:xfrm>
          <a:prstGeom prst="straightConnector1">
            <a:avLst/>
          </a:prstGeom>
          <a:noFill/>
          <a:ln cap="flat" cmpd="sng" w="28575">
            <a:solidFill>
              <a:srgbClr val="FFE599"/>
            </a:solidFill>
            <a:prstDash val="solid"/>
            <a:round/>
            <a:headEnd len="med" w="med" type="none"/>
            <a:tailEnd len="med" w="med" type="triangle"/>
          </a:ln>
        </p:spPr>
      </p:cxnSp>
      <p:cxnSp>
        <p:nvCxnSpPr>
          <p:cNvPr id="120" name="Google Shape;120;p14"/>
          <p:cNvCxnSpPr/>
          <p:nvPr/>
        </p:nvCxnSpPr>
        <p:spPr>
          <a:xfrm rot="10800000">
            <a:off x="8445463" y="213832"/>
            <a:ext cx="420974" cy="0"/>
          </a:xfrm>
          <a:prstGeom prst="straightConnector1">
            <a:avLst/>
          </a:prstGeom>
          <a:noFill/>
          <a:ln cap="flat" cmpd="sng" w="28575">
            <a:solidFill>
              <a:srgbClr val="EA9999"/>
            </a:solidFill>
            <a:prstDash val="dot"/>
            <a:round/>
            <a:headEnd len="med" w="med" type="none"/>
            <a:tailEnd len="med" w="med" type="none"/>
          </a:ln>
        </p:spPr>
      </p:cxnSp>
      <p:sp>
        <p:nvSpPr>
          <p:cNvPr id="121" name="Google Shape;121;p14"/>
          <p:cNvSpPr/>
          <p:nvPr/>
        </p:nvSpPr>
        <p:spPr>
          <a:xfrm>
            <a:off x="72425" y="1312124"/>
            <a:ext cx="437100" cy="450000"/>
          </a:xfrm>
          <a:prstGeom prst="ellipse">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50">
                <a:solidFill>
                  <a:srgbClr val="D9D9D9"/>
                </a:solidFill>
                <a:latin typeface="Consolas"/>
                <a:ea typeface="Consolas"/>
                <a:cs typeface="Consolas"/>
                <a:sym typeface="Consolas"/>
              </a:rPr>
              <a:t>2</a:t>
            </a:r>
            <a:endParaRPr b="1" sz="1550">
              <a:solidFill>
                <a:srgbClr val="D9D9D9"/>
              </a:solidFill>
              <a:latin typeface="Consolas"/>
              <a:ea typeface="Consolas"/>
              <a:cs typeface="Consolas"/>
              <a:sym typeface="Consolas"/>
            </a:endParaRPr>
          </a:p>
        </p:txBody>
      </p:sp>
      <p:sp>
        <p:nvSpPr>
          <p:cNvPr id="122" name="Google Shape;122;p14"/>
          <p:cNvSpPr/>
          <p:nvPr/>
        </p:nvSpPr>
        <p:spPr>
          <a:xfrm>
            <a:off x="72425" y="2561735"/>
            <a:ext cx="437100" cy="450000"/>
          </a:xfrm>
          <a:prstGeom prst="ellipse">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50">
                <a:solidFill>
                  <a:srgbClr val="D9D9D9"/>
                </a:solidFill>
                <a:latin typeface="Consolas"/>
                <a:ea typeface="Consolas"/>
                <a:cs typeface="Consolas"/>
                <a:sym typeface="Consolas"/>
              </a:rPr>
              <a:t>3</a:t>
            </a:r>
            <a:endParaRPr b="1" sz="1550">
              <a:solidFill>
                <a:srgbClr val="D9D9D9"/>
              </a:solidFill>
              <a:latin typeface="Consolas"/>
              <a:ea typeface="Consolas"/>
              <a:cs typeface="Consolas"/>
              <a:sym typeface="Consolas"/>
            </a:endParaRPr>
          </a:p>
        </p:txBody>
      </p:sp>
      <p:sp>
        <p:nvSpPr>
          <p:cNvPr id="123" name="Google Shape;123;p14"/>
          <p:cNvSpPr/>
          <p:nvPr/>
        </p:nvSpPr>
        <p:spPr>
          <a:xfrm>
            <a:off x="72425" y="3990980"/>
            <a:ext cx="437100" cy="450000"/>
          </a:xfrm>
          <a:prstGeom prst="ellipse">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50">
                <a:solidFill>
                  <a:srgbClr val="D9D9D9"/>
                </a:solidFill>
                <a:latin typeface="Consolas"/>
                <a:ea typeface="Consolas"/>
                <a:cs typeface="Consolas"/>
                <a:sym typeface="Consolas"/>
              </a:rPr>
              <a:t>4</a:t>
            </a:r>
            <a:endParaRPr b="1" sz="1550">
              <a:solidFill>
                <a:srgbClr val="D9D9D9"/>
              </a:solidFill>
              <a:latin typeface="Consolas"/>
              <a:ea typeface="Consolas"/>
              <a:cs typeface="Consolas"/>
              <a:sym typeface="Consolas"/>
            </a:endParaRPr>
          </a:p>
        </p:txBody>
      </p:sp>
      <p:sp>
        <p:nvSpPr>
          <p:cNvPr id="124" name="Google Shape;124;p14"/>
          <p:cNvSpPr/>
          <p:nvPr/>
        </p:nvSpPr>
        <p:spPr>
          <a:xfrm>
            <a:off x="72425" y="767415"/>
            <a:ext cx="437100" cy="450000"/>
          </a:xfrm>
          <a:prstGeom prst="ellipse">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50">
                <a:solidFill>
                  <a:srgbClr val="D9D9D9"/>
                </a:solidFill>
                <a:latin typeface="Consolas"/>
                <a:ea typeface="Consolas"/>
                <a:cs typeface="Consolas"/>
                <a:sym typeface="Consolas"/>
              </a:rPr>
              <a:t>1</a:t>
            </a:r>
            <a:endParaRPr b="1" sz="1550">
              <a:solidFill>
                <a:srgbClr val="D9D9D9"/>
              </a:solidFill>
              <a:latin typeface="Consolas"/>
              <a:ea typeface="Consolas"/>
              <a:cs typeface="Consolas"/>
              <a:sym typeface="Consolas"/>
            </a:endParaRPr>
          </a:p>
        </p:txBody>
      </p:sp>
      <p:sp>
        <p:nvSpPr>
          <p:cNvPr id="125" name="Google Shape;125;p14"/>
          <p:cNvSpPr/>
          <p:nvPr/>
        </p:nvSpPr>
        <p:spPr>
          <a:xfrm>
            <a:off x="568200" y="744761"/>
            <a:ext cx="3303900" cy="4953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50">
                <a:solidFill>
                  <a:srgbClr val="D9D9D9"/>
                </a:solidFill>
                <a:latin typeface="Consolas"/>
                <a:ea typeface="Consolas"/>
                <a:cs typeface="Consolas"/>
                <a:sym typeface="Consolas"/>
              </a:rPr>
              <a:t>Use the LARC downloader to acquire CERES SSF data over a series of desired regions and time periods.</a:t>
            </a:r>
            <a:endParaRPr sz="950">
              <a:solidFill>
                <a:srgbClr val="D9D9D9"/>
              </a:solidFill>
              <a:latin typeface="Consolas"/>
              <a:ea typeface="Consolas"/>
              <a:cs typeface="Consolas"/>
              <a:sym typeface="Consolas"/>
            </a:endParaRPr>
          </a:p>
        </p:txBody>
      </p:sp>
      <p:sp>
        <p:nvSpPr>
          <p:cNvPr id="126" name="Google Shape;126;p14"/>
          <p:cNvSpPr/>
          <p:nvPr/>
        </p:nvSpPr>
        <p:spPr>
          <a:xfrm>
            <a:off x="568200" y="1312124"/>
            <a:ext cx="3303900" cy="11520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50">
                <a:solidFill>
                  <a:srgbClr val="D9D9D9"/>
                </a:solidFill>
                <a:latin typeface="Consolas"/>
                <a:ea typeface="Consolas"/>
                <a:cs typeface="Consolas"/>
                <a:sym typeface="Consolas"/>
              </a:rPr>
              <a:t>Select fields, restrict valid viewing geometry, and apply other constraints, then call </a:t>
            </a:r>
            <a:r>
              <a:rPr b="1" lang="en" sz="950">
                <a:solidFill>
                  <a:srgbClr val="B6D7A8"/>
                </a:solidFill>
                <a:latin typeface="Consolas"/>
                <a:ea typeface="Consolas"/>
                <a:cs typeface="Consolas"/>
                <a:sym typeface="Consolas"/>
              </a:rPr>
              <a:t>get_ceres_swath.py</a:t>
            </a:r>
            <a:r>
              <a:rPr lang="en" sz="950">
                <a:solidFill>
                  <a:srgbClr val="D9D9D9"/>
                </a:solidFill>
                <a:latin typeface="Consolas"/>
                <a:ea typeface="Consolas"/>
                <a:cs typeface="Consolas"/>
                <a:sym typeface="Consolas"/>
              </a:rPr>
              <a:t>, which extracts, subsets, and preprocesses CERES footprints, then groups them into individual overpasses per region and satellite. These are stored with their meta-info in a new pickle file. </a:t>
            </a:r>
            <a:endParaRPr sz="950">
              <a:solidFill>
                <a:srgbClr val="D9D9D9"/>
              </a:solidFill>
              <a:latin typeface="Consolas"/>
              <a:ea typeface="Consolas"/>
              <a:cs typeface="Consolas"/>
              <a:sym typeface="Consolas"/>
            </a:endParaRPr>
          </a:p>
        </p:txBody>
      </p:sp>
      <p:sp>
        <p:nvSpPr>
          <p:cNvPr id="127" name="Google Shape;127;p14"/>
          <p:cNvSpPr/>
          <p:nvPr/>
        </p:nvSpPr>
        <p:spPr>
          <a:xfrm>
            <a:off x="568200" y="2539081"/>
            <a:ext cx="3303900" cy="13833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50">
                <a:solidFill>
                  <a:srgbClr val="D9D9D9"/>
                </a:solidFill>
                <a:latin typeface="Consolas"/>
                <a:ea typeface="Consolas"/>
                <a:cs typeface="Consolas"/>
                <a:sym typeface="Consolas"/>
              </a:rPr>
              <a:t>Select a series of MODIS bands to extract, and set file storage parameters in </a:t>
            </a:r>
            <a:r>
              <a:rPr b="1" lang="en" sz="950">
                <a:solidFill>
                  <a:srgbClr val="B6D7A8"/>
                </a:solidFill>
                <a:latin typeface="Consolas"/>
                <a:ea typeface="Consolas"/>
                <a:cs typeface="Consolas"/>
                <a:sym typeface="Consolas"/>
              </a:rPr>
              <a:t>get_modis_swath.py</a:t>
            </a:r>
            <a:r>
              <a:rPr lang="en" sz="950">
                <a:solidFill>
                  <a:srgbClr val="D9D9D9"/>
                </a:solidFill>
                <a:latin typeface="Consolas"/>
                <a:ea typeface="Consolas"/>
                <a:cs typeface="Consolas"/>
                <a:sym typeface="Consolas"/>
              </a:rPr>
              <a:t>, then run the script to download MxD021KM and MxD03 L1b granules from LAADS corresponding to each swath. Extract the desired bands in range of the CERES data, and combine the MODIS and CERES data for each overpass in a custom ‘swath’ HDF5.</a:t>
            </a:r>
            <a:endParaRPr sz="950">
              <a:solidFill>
                <a:srgbClr val="D9D9D9"/>
              </a:solidFill>
              <a:latin typeface="Consolas"/>
              <a:ea typeface="Consolas"/>
              <a:cs typeface="Consolas"/>
              <a:sym typeface="Consolas"/>
            </a:endParaRPr>
          </a:p>
        </p:txBody>
      </p:sp>
      <p:sp>
        <p:nvSpPr>
          <p:cNvPr id="128" name="Google Shape;128;p14"/>
          <p:cNvSpPr/>
          <p:nvPr/>
        </p:nvSpPr>
        <p:spPr>
          <a:xfrm>
            <a:off x="592159" y="3997196"/>
            <a:ext cx="3279900" cy="10701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50">
                <a:solidFill>
                  <a:srgbClr val="B6D7A8"/>
                </a:solidFill>
                <a:latin typeface="Consolas"/>
                <a:ea typeface="Consolas"/>
                <a:cs typeface="Consolas"/>
                <a:sym typeface="Consolas"/>
              </a:rPr>
              <a:t>generate_samples.py</a:t>
            </a:r>
            <a:r>
              <a:rPr lang="en" sz="950">
                <a:solidFill>
                  <a:srgbClr val="EEEEEE"/>
                </a:solidFill>
                <a:latin typeface="Consolas"/>
                <a:ea typeface="Consolas"/>
                <a:cs typeface="Consolas"/>
                <a:sym typeface="Consolas"/>
              </a:rPr>
              <a:t> loads several swath HDF5s concurrently, extracts CERES footprints and surrounding MODIS tiles, then calculates the CERES point spread function over each sub-domain. Samples from the loaded swaths’ PSFs, MODIS/CERES data, and viewing geometry are interleaved and yielded as tensors.</a:t>
            </a:r>
            <a:endParaRPr sz="950">
              <a:solidFill>
                <a:srgbClr val="EEEEEE"/>
              </a:solidFill>
              <a:latin typeface="Consolas"/>
              <a:ea typeface="Consolas"/>
              <a:cs typeface="Consolas"/>
              <a:sym typeface="Consolas"/>
            </a:endParaRPr>
          </a:p>
        </p:txBody>
      </p:sp>
      <p:sp>
        <p:nvSpPr>
          <p:cNvPr id="129" name="Google Shape;129;p14"/>
          <p:cNvSpPr/>
          <p:nvPr/>
        </p:nvSpPr>
        <p:spPr>
          <a:xfrm>
            <a:off x="72425" y="177375"/>
            <a:ext cx="3799500" cy="4953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EFEFEF"/>
                </a:solidFill>
                <a:latin typeface="Consolas"/>
                <a:ea typeface="Consolas"/>
                <a:cs typeface="Consolas"/>
                <a:sym typeface="Consolas"/>
              </a:rPr>
              <a:t>Data pipeline overview:</a:t>
            </a:r>
            <a:endParaRPr sz="1800">
              <a:solidFill>
                <a:srgbClr val="D9D9D9"/>
              </a:solidFill>
              <a:latin typeface="Consolas"/>
              <a:ea typeface="Consolas"/>
              <a:cs typeface="Consolas"/>
              <a:sym typeface="Consolas"/>
            </a:endParaRPr>
          </a:p>
        </p:txBody>
      </p:sp>
      <p:cxnSp>
        <p:nvCxnSpPr>
          <p:cNvPr id="130" name="Google Shape;130;p14"/>
          <p:cNvCxnSpPr/>
          <p:nvPr/>
        </p:nvCxnSpPr>
        <p:spPr>
          <a:xfrm>
            <a:off x="8442361" y="654500"/>
            <a:ext cx="427800" cy="0"/>
          </a:xfrm>
          <a:prstGeom prst="straightConnector1">
            <a:avLst/>
          </a:prstGeom>
          <a:noFill/>
          <a:ln cap="flat" cmpd="sng" w="28575">
            <a:solidFill>
              <a:srgbClr val="B6D7A8"/>
            </a:solidFill>
            <a:prstDash val="solid"/>
            <a:round/>
            <a:headEnd len="med" w="med" type="none"/>
            <a:tailEnd len="med" w="med" type="triangle"/>
          </a:ln>
        </p:spPr>
      </p:cxnSp>
      <p:sp>
        <p:nvSpPr>
          <p:cNvPr id="131" name="Google Shape;131;p14"/>
          <p:cNvSpPr/>
          <p:nvPr/>
        </p:nvSpPr>
        <p:spPr>
          <a:xfrm rot="-5400000">
            <a:off x="6795500" y="2811275"/>
            <a:ext cx="1121400" cy="1685100"/>
          </a:xfrm>
          <a:prstGeom prst="trapezoid">
            <a:avLst>
              <a:gd fmla="val 41932"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2" name="Google Shape;132;p14"/>
          <p:cNvCxnSpPr/>
          <p:nvPr/>
        </p:nvCxnSpPr>
        <p:spPr>
          <a:xfrm flipH="1" rot="10800000">
            <a:off x="6706800" y="2752200"/>
            <a:ext cx="541800" cy="607800"/>
          </a:xfrm>
          <a:prstGeom prst="straightConnector1">
            <a:avLst/>
          </a:prstGeom>
          <a:noFill/>
          <a:ln cap="flat" cmpd="sng" w="28575">
            <a:solidFill>
              <a:srgbClr val="FFE599"/>
            </a:solidFill>
            <a:prstDash val="solid"/>
            <a:round/>
            <a:headEnd len="med" w="med" type="none"/>
            <a:tailEnd len="med" w="med" type="triangle"/>
          </a:ln>
        </p:spPr>
      </p:cxnSp>
      <p:sp>
        <p:nvSpPr>
          <p:cNvPr id="133" name="Google Shape;133;p14"/>
          <p:cNvSpPr/>
          <p:nvPr/>
        </p:nvSpPr>
        <p:spPr>
          <a:xfrm rot="-5400000">
            <a:off x="6946175" y="886650"/>
            <a:ext cx="601500" cy="2094600"/>
          </a:xfrm>
          <a:prstGeom prst="trapezoid">
            <a:avLst>
              <a:gd fmla="val 28712"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34" name="Google Shape;134;p14"/>
          <p:cNvCxnSpPr/>
          <p:nvPr/>
        </p:nvCxnSpPr>
        <p:spPr>
          <a:xfrm>
            <a:off x="6652100" y="2029275"/>
            <a:ext cx="508200" cy="458700"/>
          </a:xfrm>
          <a:prstGeom prst="straightConnector1">
            <a:avLst/>
          </a:prstGeom>
          <a:noFill/>
          <a:ln cap="flat" cmpd="sng" w="28575">
            <a:solidFill>
              <a:srgbClr val="FFE599"/>
            </a:solidFill>
            <a:prstDash val="solid"/>
            <a:round/>
            <a:headEnd len="med" w="med" type="none"/>
            <a:tailEnd len="med" w="med" type="triangle"/>
          </a:ln>
        </p:spPr>
      </p:cxnSp>
      <p:sp>
        <p:nvSpPr>
          <p:cNvPr id="135" name="Google Shape;135;p14"/>
          <p:cNvSpPr/>
          <p:nvPr/>
        </p:nvSpPr>
        <p:spPr>
          <a:xfrm>
            <a:off x="3956200" y="3458150"/>
            <a:ext cx="1480500" cy="617100"/>
          </a:xfrm>
          <a:prstGeom prst="trapezoid">
            <a:avLst>
              <a:gd fmla="val 73201"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136" name="Google Shape;136;p14"/>
          <p:cNvGrpSpPr/>
          <p:nvPr/>
        </p:nvGrpSpPr>
        <p:grpSpPr>
          <a:xfrm>
            <a:off x="3940025" y="3897850"/>
            <a:ext cx="3111750" cy="1207300"/>
            <a:chOff x="3940025" y="3897850"/>
            <a:chExt cx="3111750" cy="1207300"/>
          </a:xfrm>
        </p:grpSpPr>
        <p:sp>
          <p:nvSpPr>
            <p:cNvPr id="137" name="Google Shape;137;p14"/>
            <p:cNvSpPr/>
            <p:nvPr/>
          </p:nvSpPr>
          <p:spPr>
            <a:xfrm>
              <a:off x="4008875" y="3900950"/>
              <a:ext cx="3042900" cy="1204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EFEFEF"/>
                </a:solidFill>
              </a:endParaRPr>
            </a:p>
          </p:txBody>
        </p:sp>
        <p:sp>
          <p:nvSpPr>
            <p:cNvPr id="138" name="Google Shape;138;p14"/>
            <p:cNvSpPr/>
            <p:nvPr/>
          </p:nvSpPr>
          <p:spPr>
            <a:xfrm>
              <a:off x="3940025" y="3897850"/>
              <a:ext cx="3094200" cy="1204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rgbClr val="EFEFEF"/>
                  </a:solidFill>
                  <a:latin typeface="Consolas"/>
                  <a:ea typeface="Consolas"/>
                  <a:cs typeface="Consolas"/>
                  <a:sym typeface="Consolas"/>
                </a:rPr>
                <a:t>Generates</a:t>
              </a:r>
              <a:r>
                <a:rPr lang="en" sz="900">
                  <a:solidFill>
                    <a:srgbClr val="EFEFEF"/>
                  </a:solidFill>
                  <a:latin typeface="Consolas"/>
                  <a:ea typeface="Consolas"/>
                  <a:cs typeface="Consolas"/>
                  <a:sym typeface="Consolas"/>
                </a:rPr>
                <a:t>:</a:t>
              </a:r>
              <a:endParaRPr sz="900">
                <a:solidFill>
                  <a:srgbClr val="EFEFEF"/>
                </a:solidFill>
                <a:latin typeface="Consolas"/>
                <a:ea typeface="Consolas"/>
                <a:cs typeface="Consolas"/>
                <a:sym typeface="Consolas"/>
              </a:endParaRPr>
            </a:p>
            <a:p>
              <a:pPr indent="0" lvl="0" marL="0" rtl="0" algn="l">
                <a:spcBef>
                  <a:spcPts val="0"/>
                </a:spcBef>
                <a:spcAft>
                  <a:spcPts val="0"/>
                </a:spcAft>
                <a:buNone/>
              </a:pPr>
              <a:r>
                <a:t/>
              </a:r>
              <a:endParaRPr sz="500">
                <a:solidFill>
                  <a:srgbClr val="EFEFEF"/>
                </a:solidFill>
                <a:latin typeface="Consolas"/>
                <a:ea typeface="Consolas"/>
                <a:cs typeface="Consolas"/>
                <a:sym typeface="Consolas"/>
              </a:endParaRPr>
            </a:p>
            <a:p>
              <a:pPr indent="0" lvl="0" marL="0" rtl="0" algn="l">
                <a:spcBef>
                  <a:spcPts val="0"/>
                </a:spcBef>
                <a:spcAft>
                  <a:spcPts val="0"/>
                </a:spcAft>
                <a:buNone/>
              </a:pPr>
              <a:r>
                <a:rPr lang="en" sz="900">
                  <a:solidFill>
                    <a:srgbClr val="EFEFEF"/>
                  </a:solidFill>
                  <a:latin typeface="Consolas"/>
                  <a:ea typeface="Consolas"/>
                  <a:cs typeface="Consolas"/>
                  <a:sym typeface="Consolas"/>
                </a:rPr>
                <a:t>PSF:       (</a:t>
              </a:r>
              <a:r>
                <a:rPr b="1" lang="en" sz="900">
                  <a:solidFill>
                    <a:srgbClr val="EFEFEF"/>
                  </a:solidFill>
                  <a:latin typeface="Consolas"/>
                  <a:ea typeface="Consolas"/>
                  <a:cs typeface="Consolas"/>
                  <a:sym typeface="Consolas"/>
                </a:rPr>
                <a:t>B</a:t>
              </a:r>
              <a:r>
                <a:rPr lang="en" sz="900">
                  <a:solidFill>
                    <a:srgbClr val="EFEFEF"/>
                  </a:solidFill>
                  <a:latin typeface="Consolas"/>
                  <a:ea typeface="Consolas"/>
                  <a:cs typeface="Consolas"/>
                  <a:sym typeface="Consolas"/>
                </a:rPr>
                <a:t>,</a:t>
              </a:r>
              <a:r>
                <a:rPr b="1" lang="en" sz="900">
                  <a:solidFill>
                    <a:srgbClr val="EFEFEF"/>
                  </a:solidFill>
                  <a:latin typeface="Consolas"/>
                  <a:ea typeface="Consolas"/>
                  <a:cs typeface="Consolas"/>
                  <a:sym typeface="Consolas"/>
                </a:rPr>
                <a:t>W</a:t>
              </a:r>
              <a:r>
                <a:rPr lang="en" sz="900">
                  <a:solidFill>
                    <a:srgbClr val="EFEFEF"/>
                  </a:solidFill>
                  <a:latin typeface="Consolas"/>
                  <a:ea typeface="Consolas"/>
                  <a:cs typeface="Consolas"/>
                  <a:sym typeface="Consolas"/>
                </a:rPr>
                <a:t>,</a:t>
              </a:r>
              <a:r>
                <a:rPr b="1" lang="en" sz="900">
                  <a:solidFill>
                    <a:srgbClr val="EFEFEF"/>
                  </a:solidFill>
                  <a:latin typeface="Consolas"/>
                  <a:ea typeface="Consolas"/>
                  <a:cs typeface="Consolas"/>
                  <a:sym typeface="Consolas"/>
                </a:rPr>
                <a:t>W</a:t>
              </a:r>
              <a:r>
                <a:rPr lang="en" sz="900">
                  <a:solidFill>
                    <a:srgbClr val="EFEFEF"/>
                  </a:solidFill>
                  <a:latin typeface="Consolas"/>
                  <a:ea typeface="Consolas"/>
                  <a:cs typeface="Consolas"/>
                  <a:sym typeface="Consolas"/>
                </a:rPr>
                <a:t>,1)</a:t>
              </a:r>
              <a:endParaRPr sz="900">
                <a:solidFill>
                  <a:srgbClr val="EFEFEF"/>
                </a:solidFill>
                <a:latin typeface="Consolas"/>
                <a:ea typeface="Consolas"/>
                <a:cs typeface="Consolas"/>
                <a:sym typeface="Consolas"/>
              </a:endParaRPr>
            </a:p>
            <a:p>
              <a:pPr indent="0" lvl="0" marL="0" rtl="0" algn="l">
                <a:spcBef>
                  <a:spcPts val="0"/>
                </a:spcBef>
                <a:spcAft>
                  <a:spcPts val="0"/>
                </a:spcAft>
                <a:buNone/>
              </a:pPr>
              <a:r>
                <a:rPr lang="en" sz="900">
                  <a:solidFill>
                    <a:srgbClr val="EFEFEF"/>
                  </a:solidFill>
                  <a:latin typeface="Consolas"/>
                  <a:ea typeface="Consolas"/>
                  <a:cs typeface="Consolas"/>
                  <a:sym typeface="Consolas"/>
                </a:rPr>
                <a:t>MODIS:     (</a:t>
              </a:r>
              <a:r>
                <a:rPr b="1" lang="en" sz="900">
                  <a:solidFill>
                    <a:srgbClr val="EFEFEF"/>
                  </a:solidFill>
                  <a:latin typeface="Consolas"/>
                  <a:ea typeface="Consolas"/>
                  <a:cs typeface="Consolas"/>
                  <a:sym typeface="Consolas"/>
                </a:rPr>
                <a:t>B</a:t>
              </a:r>
              <a:r>
                <a:rPr lang="en" sz="900">
                  <a:solidFill>
                    <a:srgbClr val="EFEFEF"/>
                  </a:solidFill>
                  <a:latin typeface="Consolas"/>
                  <a:ea typeface="Consolas"/>
                  <a:cs typeface="Consolas"/>
                  <a:sym typeface="Consolas"/>
                </a:rPr>
                <a:t>,</a:t>
              </a:r>
              <a:r>
                <a:rPr b="1" lang="en" sz="900">
                  <a:solidFill>
                    <a:srgbClr val="EFEFEF"/>
                  </a:solidFill>
                  <a:latin typeface="Consolas"/>
                  <a:ea typeface="Consolas"/>
                  <a:cs typeface="Consolas"/>
                  <a:sym typeface="Consolas"/>
                </a:rPr>
                <a:t>W</a:t>
              </a:r>
              <a:r>
                <a:rPr lang="en" sz="900">
                  <a:solidFill>
                    <a:srgbClr val="EFEFEF"/>
                  </a:solidFill>
                  <a:latin typeface="Consolas"/>
                  <a:ea typeface="Consolas"/>
                  <a:cs typeface="Consolas"/>
                  <a:sym typeface="Consolas"/>
                </a:rPr>
                <a:t>,</a:t>
              </a:r>
              <a:r>
                <a:rPr b="1" lang="en" sz="900">
                  <a:solidFill>
                    <a:srgbClr val="EFEFEF"/>
                  </a:solidFill>
                  <a:latin typeface="Consolas"/>
                  <a:ea typeface="Consolas"/>
                  <a:cs typeface="Consolas"/>
                  <a:sym typeface="Consolas"/>
                </a:rPr>
                <a:t>W</a:t>
              </a:r>
              <a:r>
                <a:rPr lang="en" sz="900">
                  <a:solidFill>
                    <a:srgbClr val="EFEFEF"/>
                  </a:solidFill>
                  <a:latin typeface="Consolas"/>
                  <a:ea typeface="Consolas"/>
                  <a:cs typeface="Consolas"/>
                  <a:sym typeface="Consolas"/>
                </a:rPr>
                <a:t>,</a:t>
              </a:r>
              <a:r>
                <a:rPr b="1" lang="en" sz="900">
                  <a:solidFill>
                    <a:srgbClr val="EFEFEF"/>
                  </a:solidFill>
                  <a:latin typeface="Consolas"/>
                  <a:ea typeface="Consolas"/>
                  <a:cs typeface="Consolas"/>
                  <a:sym typeface="Consolas"/>
                </a:rPr>
                <a:t>F</a:t>
              </a:r>
              <a:r>
                <a:rPr b="1" baseline="-25000" lang="en" sz="900">
                  <a:solidFill>
                    <a:srgbClr val="EFEFEF"/>
                  </a:solidFill>
                  <a:latin typeface="Consolas"/>
                  <a:ea typeface="Consolas"/>
                  <a:cs typeface="Consolas"/>
                  <a:sym typeface="Consolas"/>
                </a:rPr>
                <a:t>M</a:t>
              </a:r>
              <a:r>
                <a:rPr lang="en" sz="900">
                  <a:solidFill>
                    <a:srgbClr val="EFEFEF"/>
                  </a:solidFill>
                  <a:latin typeface="Consolas"/>
                  <a:ea typeface="Consolas"/>
                  <a:cs typeface="Consolas"/>
                  <a:sym typeface="Consolas"/>
                </a:rPr>
                <a:t>)</a:t>
              </a:r>
              <a:endParaRPr sz="900">
                <a:solidFill>
                  <a:srgbClr val="EFEFEF"/>
                </a:solidFill>
                <a:latin typeface="Consolas"/>
                <a:ea typeface="Consolas"/>
                <a:cs typeface="Consolas"/>
                <a:sym typeface="Consolas"/>
              </a:endParaRPr>
            </a:p>
            <a:p>
              <a:pPr indent="0" lvl="0" marL="0" rtl="0" algn="l">
                <a:spcBef>
                  <a:spcPts val="0"/>
                </a:spcBef>
                <a:spcAft>
                  <a:spcPts val="0"/>
                </a:spcAft>
                <a:buNone/>
              </a:pPr>
              <a:r>
                <a:rPr lang="en" sz="900">
                  <a:solidFill>
                    <a:srgbClr val="EFEFEF"/>
                  </a:solidFill>
                  <a:latin typeface="Consolas"/>
                  <a:ea typeface="Consolas"/>
                  <a:cs typeface="Consolas"/>
                  <a:sym typeface="Consolas"/>
                </a:rPr>
                <a:t>Geometry:  (</a:t>
              </a:r>
              <a:r>
                <a:rPr b="1" lang="en" sz="900">
                  <a:solidFill>
                    <a:srgbClr val="EFEFEF"/>
                  </a:solidFill>
                  <a:latin typeface="Consolas"/>
                  <a:ea typeface="Consolas"/>
                  <a:cs typeface="Consolas"/>
                  <a:sym typeface="Consolas"/>
                </a:rPr>
                <a:t>B</a:t>
              </a:r>
              <a:r>
                <a:rPr lang="en" sz="900">
                  <a:solidFill>
                    <a:srgbClr val="EFEFEF"/>
                  </a:solidFill>
                  <a:latin typeface="Consolas"/>
                  <a:ea typeface="Consolas"/>
                  <a:cs typeface="Consolas"/>
                  <a:sym typeface="Consolas"/>
                </a:rPr>
                <a:t>,1,1,</a:t>
              </a:r>
              <a:r>
                <a:rPr b="1" lang="en" sz="900">
                  <a:solidFill>
                    <a:srgbClr val="EFEFEF"/>
                  </a:solidFill>
                  <a:latin typeface="Consolas"/>
                  <a:ea typeface="Consolas"/>
                  <a:cs typeface="Consolas"/>
                  <a:sym typeface="Consolas"/>
                </a:rPr>
                <a:t>F</a:t>
              </a:r>
              <a:r>
                <a:rPr b="1" baseline="-25000" lang="en" sz="900">
                  <a:solidFill>
                    <a:srgbClr val="EFEFEF"/>
                  </a:solidFill>
                  <a:latin typeface="Consolas"/>
                  <a:ea typeface="Consolas"/>
                  <a:cs typeface="Consolas"/>
                  <a:sym typeface="Consolas"/>
                </a:rPr>
                <a:t>G</a:t>
              </a:r>
              <a:r>
                <a:rPr lang="en" sz="900">
                  <a:solidFill>
                    <a:srgbClr val="EFEFEF"/>
                  </a:solidFill>
                  <a:latin typeface="Consolas"/>
                  <a:ea typeface="Consolas"/>
                  <a:cs typeface="Consolas"/>
                  <a:sym typeface="Consolas"/>
                </a:rPr>
                <a:t>)</a:t>
              </a:r>
              <a:endParaRPr sz="900">
                <a:solidFill>
                  <a:srgbClr val="EFEFEF"/>
                </a:solidFill>
                <a:latin typeface="Consolas"/>
                <a:ea typeface="Consolas"/>
                <a:cs typeface="Consolas"/>
                <a:sym typeface="Consolas"/>
              </a:endParaRPr>
            </a:p>
            <a:p>
              <a:pPr indent="0" lvl="0" marL="0" rtl="0" algn="l">
                <a:spcBef>
                  <a:spcPts val="0"/>
                </a:spcBef>
                <a:spcAft>
                  <a:spcPts val="0"/>
                </a:spcAft>
                <a:buNone/>
              </a:pPr>
              <a:r>
                <a:rPr lang="en" sz="900">
                  <a:solidFill>
                    <a:srgbClr val="EFEFEF"/>
                  </a:solidFill>
                  <a:latin typeface="Consolas"/>
                  <a:ea typeface="Consolas"/>
                  <a:cs typeface="Consolas"/>
                  <a:sym typeface="Consolas"/>
                </a:rPr>
                <a:t>CERES:     (</a:t>
              </a:r>
              <a:r>
                <a:rPr b="1" lang="en" sz="900">
                  <a:solidFill>
                    <a:srgbClr val="EFEFEF"/>
                  </a:solidFill>
                  <a:latin typeface="Consolas"/>
                  <a:ea typeface="Consolas"/>
                  <a:cs typeface="Consolas"/>
                  <a:sym typeface="Consolas"/>
                </a:rPr>
                <a:t>B</a:t>
              </a:r>
              <a:r>
                <a:rPr lang="en" sz="900">
                  <a:solidFill>
                    <a:srgbClr val="EFEFEF"/>
                  </a:solidFill>
                  <a:latin typeface="Consolas"/>
                  <a:ea typeface="Consolas"/>
                  <a:cs typeface="Consolas"/>
                  <a:sym typeface="Consolas"/>
                </a:rPr>
                <a:t>,1,1,</a:t>
              </a:r>
              <a:r>
                <a:rPr b="1" lang="en" sz="900">
                  <a:solidFill>
                    <a:srgbClr val="EFEFEF"/>
                  </a:solidFill>
                  <a:latin typeface="Consolas"/>
                  <a:ea typeface="Consolas"/>
                  <a:cs typeface="Consolas"/>
                  <a:sym typeface="Consolas"/>
                </a:rPr>
                <a:t>F</a:t>
              </a:r>
              <a:r>
                <a:rPr b="1" baseline="-25000" lang="en" sz="900">
                  <a:solidFill>
                    <a:srgbClr val="EFEFEF"/>
                  </a:solidFill>
                  <a:latin typeface="Consolas"/>
                  <a:ea typeface="Consolas"/>
                  <a:cs typeface="Consolas"/>
                  <a:sym typeface="Consolas"/>
                </a:rPr>
                <a:t>C</a:t>
              </a:r>
              <a:r>
                <a:rPr lang="en" sz="900">
                  <a:solidFill>
                    <a:srgbClr val="EFEFEF"/>
                  </a:solidFill>
                  <a:latin typeface="Consolas"/>
                  <a:ea typeface="Consolas"/>
                  <a:cs typeface="Consolas"/>
                  <a:sym typeface="Consolas"/>
                </a:rPr>
                <a:t>)</a:t>
              </a:r>
              <a:endParaRPr sz="900">
                <a:solidFill>
                  <a:srgbClr val="EFEFEF"/>
                </a:solidFill>
                <a:latin typeface="Consolas"/>
                <a:ea typeface="Consolas"/>
                <a:cs typeface="Consolas"/>
                <a:sym typeface="Consolas"/>
              </a:endParaRPr>
            </a:p>
            <a:p>
              <a:pPr indent="0" lvl="0" marL="0" rtl="0" algn="l">
                <a:spcBef>
                  <a:spcPts val="0"/>
                </a:spcBef>
                <a:spcAft>
                  <a:spcPts val="0"/>
                </a:spcAft>
                <a:buNone/>
              </a:pPr>
              <a:r>
                <a:t/>
              </a:r>
              <a:endParaRPr sz="900">
                <a:solidFill>
                  <a:srgbClr val="EFEFEF"/>
                </a:solidFill>
                <a:latin typeface="Consolas"/>
                <a:ea typeface="Consolas"/>
                <a:cs typeface="Consolas"/>
                <a:sym typeface="Consolas"/>
              </a:endParaRPr>
            </a:p>
            <a:p>
              <a:pPr indent="0" lvl="0" marL="0" rtl="0" algn="ctr">
                <a:spcBef>
                  <a:spcPts val="0"/>
                </a:spcBef>
                <a:spcAft>
                  <a:spcPts val="0"/>
                </a:spcAft>
                <a:buNone/>
              </a:pPr>
              <a:r>
                <a:rPr lang="en" sz="900">
                  <a:solidFill>
                    <a:srgbClr val="EFEFEF"/>
                  </a:solidFill>
                  <a:latin typeface="Consolas"/>
                  <a:ea typeface="Consolas"/>
                  <a:cs typeface="Consolas"/>
                  <a:sym typeface="Consolas"/>
                </a:rPr>
                <a:t>B:batch		W:width		F</a:t>
              </a:r>
              <a:r>
                <a:rPr baseline="-25000" lang="en" sz="900">
                  <a:solidFill>
                    <a:srgbClr val="EFEFEF"/>
                  </a:solidFill>
                  <a:latin typeface="Consolas"/>
                  <a:ea typeface="Consolas"/>
                  <a:cs typeface="Consolas"/>
                  <a:sym typeface="Consolas"/>
                </a:rPr>
                <a:t>x</a:t>
              </a:r>
              <a:r>
                <a:rPr lang="en" sz="900">
                  <a:solidFill>
                    <a:srgbClr val="EFEFEF"/>
                  </a:solidFill>
                  <a:latin typeface="Consolas"/>
                  <a:ea typeface="Consolas"/>
                  <a:cs typeface="Consolas"/>
                  <a:sym typeface="Consolas"/>
                </a:rPr>
                <a:t>:features</a:t>
              </a:r>
              <a:endParaRPr sz="900">
                <a:solidFill>
                  <a:srgbClr val="EFEFEF"/>
                </a:solidFill>
                <a:latin typeface="Consolas"/>
                <a:ea typeface="Consolas"/>
                <a:cs typeface="Consolas"/>
                <a:sym typeface="Consolas"/>
              </a:endParaRPr>
            </a:p>
          </p:txBody>
        </p:sp>
        <p:grpSp>
          <p:nvGrpSpPr>
            <p:cNvPr id="139" name="Google Shape;139;p14"/>
            <p:cNvGrpSpPr/>
            <p:nvPr/>
          </p:nvGrpSpPr>
          <p:grpSpPr>
            <a:xfrm>
              <a:off x="5516750" y="3947500"/>
              <a:ext cx="1499500" cy="797088"/>
              <a:chOff x="508275" y="3111825"/>
              <a:chExt cx="1499500" cy="797088"/>
            </a:xfrm>
          </p:grpSpPr>
          <p:pic>
            <p:nvPicPr>
              <p:cNvPr id="140" name="Google Shape;140;p14"/>
              <p:cNvPicPr preferRelativeResize="0"/>
              <p:nvPr/>
            </p:nvPicPr>
            <p:blipFill>
              <a:blip r:embed="rId4">
                <a:alphaModFix/>
              </a:blip>
              <a:stretch>
                <a:fillRect/>
              </a:stretch>
            </p:blipFill>
            <p:spPr>
              <a:xfrm>
                <a:off x="508275" y="3111825"/>
                <a:ext cx="727059" cy="797085"/>
              </a:xfrm>
              <a:prstGeom prst="rect">
                <a:avLst/>
              </a:prstGeom>
              <a:noFill/>
              <a:ln>
                <a:noFill/>
              </a:ln>
            </p:spPr>
          </p:pic>
          <p:pic>
            <p:nvPicPr>
              <p:cNvPr id="141" name="Google Shape;141;p14"/>
              <p:cNvPicPr preferRelativeResize="0"/>
              <p:nvPr/>
            </p:nvPicPr>
            <p:blipFill>
              <a:blip r:embed="rId5">
                <a:alphaModFix/>
              </a:blip>
              <a:stretch>
                <a:fillRect/>
              </a:stretch>
            </p:blipFill>
            <p:spPr>
              <a:xfrm>
                <a:off x="1280716" y="3111828"/>
                <a:ext cx="727059" cy="797085"/>
              </a:xfrm>
              <a:prstGeom prst="rect">
                <a:avLst/>
              </a:prstGeom>
              <a:noFill/>
              <a:ln>
                <a:noFill/>
              </a:ln>
            </p:spPr>
          </p:pic>
        </p:grpSp>
      </p:grpSp>
      <p:pic>
        <p:nvPicPr>
          <p:cNvPr id="142" name="Google Shape;142;p14"/>
          <p:cNvPicPr preferRelativeResize="0"/>
          <p:nvPr/>
        </p:nvPicPr>
        <p:blipFill rotWithShape="1">
          <a:blip r:embed="rId6">
            <a:alphaModFix/>
          </a:blip>
          <a:srcRect b="21028" l="4909" r="10301" t="6333"/>
          <a:stretch/>
        </p:blipFill>
        <p:spPr>
          <a:xfrm>
            <a:off x="7119700" y="3377962"/>
            <a:ext cx="1725045" cy="1584675"/>
          </a:xfrm>
          <a:prstGeom prst="rect">
            <a:avLst/>
          </a:prstGeom>
          <a:noFill/>
          <a:ln>
            <a:noFill/>
          </a:ln>
        </p:spPr>
      </p:pic>
      <p:cxnSp>
        <p:nvCxnSpPr>
          <p:cNvPr id="143" name="Google Shape;143;p14"/>
          <p:cNvCxnSpPr/>
          <p:nvPr/>
        </p:nvCxnSpPr>
        <p:spPr>
          <a:xfrm rot="10800000">
            <a:off x="5537075" y="2182425"/>
            <a:ext cx="565200" cy="460500"/>
          </a:xfrm>
          <a:prstGeom prst="straightConnector1">
            <a:avLst/>
          </a:prstGeom>
          <a:noFill/>
          <a:ln cap="flat" cmpd="sng" w="28575">
            <a:solidFill>
              <a:srgbClr val="EA9999"/>
            </a:solidFill>
            <a:prstDash val="dot"/>
            <a:round/>
            <a:headEnd len="med" w="med" type="none"/>
            <a:tailEnd len="med" w="med" type="none"/>
          </a:ln>
        </p:spPr>
      </p:cxnSp>
      <p:cxnSp>
        <p:nvCxnSpPr>
          <p:cNvPr id="144" name="Google Shape;144;p14"/>
          <p:cNvCxnSpPr/>
          <p:nvPr/>
        </p:nvCxnSpPr>
        <p:spPr>
          <a:xfrm flipH="1">
            <a:off x="5557050" y="1908725"/>
            <a:ext cx="915300" cy="833700"/>
          </a:xfrm>
          <a:prstGeom prst="straightConnector1">
            <a:avLst/>
          </a:prstGeom>
          <a:noFill/>
          <a:ln cap="flat" cmpd="sng" w="28575">
            <a:solidFill>
              <a:srgbClr val="FFE599"/>
            </a:solidFill>
            <a:prstDash val="solid"/>
            <a:round/>
            <a:headEnd len="med" w="med" type="none"/>
            <a:tailEnd len="med" w="med" type="triangle"/>
          </a:ln>
        </p:spPr>
      </p:cxnSp>
      <p:cxnSp>
        <p:nvCxnSpPr>
          <p:cNvPr id="145" name="Google Shape;145;p14"/>
          <p:cNvCxnSpPr/>
          <p:nvPr/>
        </p:nvCxnSpPr>
        <p:spPr>
          <a:xfrm>
            <a:off x="7832250" y="3214925"/>
            <a:ext cx="254100" cy="302100"/>
          </a:xfrm>
          <a:prstGeom prst="straightConnector1">
            <a:avLst/>
          </a:prstGeom>
          <a:noFill/>
          <a:ln cap="flat" cmpd="sng" w="28575">
            <a:solidFill>
              <a:srgbClr val="EA9999"/>
            </a:solidFill>
            <a:prstDash val="solid"/>
            <a:round/>
            <a:headEnd len="med" w="med" type="none"/>
            <a:tailEnd len="med" w="med" type="triangle"/>
          </a:ln>
        </p:spPr>
      </p:cxnSp>
      <p:cxnSp>
        <p:nvCxnSpPr>
          <p:cNvPr id="146" name="Google Shape;146;p14"/>
          <p:cNvCxnSpPr/>
          <p:nvPr/>
        </p:nvCxnSpPr>
        <p:spPr>
          <a:xfrm rot="10800000">
            <a:off x="4864625" y="2568875"/>
            <a:ext cx="0" cy="267000"/>
          </a:xfrm>
          <a:prstGeom prst="straightConnector1">
            <a:avLst/>
          </a:prstGeom>
          <a:noFill/>
          <a:ln cap="flat" cmpd="sng" w="19050">
            <a:solidFill>
              <a:srgbClr val="B6D7A8"/>
            </a:solidFill>
            <a:prstDash val="solid"/>
            <a:round/>
            <a:headEnd len="med" w="med" type="none"/>
            <a:tailEnd len="med" w="med" type="triangle"/>
          </a:ln>
        </p:spPr>
      </p:cxnSp>
      <p:sp>
        <p:nvSpPr>
          <p:cNvPr id="147" name="Google Shape;147;p14"/>
          <p:cNvSpPr/>
          <p:nvPr/>
        </p:nvSpPr>
        <p:spPr>
          <a:xfrm>
            <a:off x="6998950" y="876425"/>
            <a:ext cx="2093400" cy="141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48" name="Google Shape;148;p14"/>
          <p:cNvGrpSpPr/>
          <p:nvPr/>
        </p:nvGrpSpPr>
        <p:grpSpPr>
          <a:xfrm>
            <a:off x="6141650" y="1704350"/>
            <a:ext cx="759000" cy="545350"/>
            <a:chOff x="3987950" y="1958050"/>
            <a:chExt cx="759000" cy="545350"/>
          </a:xfrm>
        </p:grpSpPr>
        <p:sp>
          <p:nvSpPr>
            <p:cNvPr id="149" name="Google Shape;149;p14"/>
            <p:cNvSpPr/>
            <p:nvPr/>
          </p:nvSpPr>
          <p:spPr>
            <a:xfrm rot="5400000">
              <a:off x="3823100" y="2122900"/>
              <a:ext cx="460500" cy="130800"/>
            </a:xfrm>
            <a:prstGeom prst="trapezoid">
              <a:avLst>
                <a:gd fmla="val 25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Consolas"/>
                <a:ea typeface="Consolas"/>
                <a:cs typeface="Consolas"/>
                <a:sym typeface="Consolas"/>
              </a:endParaRPr>
            </a:p>
          </p:txBody>
        </p:sp>
        <p:sp>
          <p:nvSpPr>
            <p:cNvPr id="150" name="Google Shape;150;p14"/>
            <p:cNvSpPr/>
            <p:nvPr/>
          </p:nvSpPr>
          <p:spPr>
            <a:xfrm>
              <a:off x="3987950" y="2037500"/>
              <a:ext cx="759000" cy="4659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Consolas"/>
                  <a:ea typeface="Consolas"/>
                  <a:cs typeface="Consolas"/>
                  <a:sym typeface="Consolas"/>
                </a:rPr>
                <a:t>CERES</a:t>
              </a:r>
              <a:endParaRPr sz="900">
                <a:latin typeface="Consolas"/>
                <a:ea typeface="Consolas"/>
                <a:cs typeface="Consolas"/>
                <a:sym typeface="Consolas"/>
              </a:endParaRPr>
            </a:p>
            <a:p>
              <a:pPr indent="0" lvl="0" marL="0" rtl="0" algn="ctr">
                <a:spcBef>
                  <a:spcPts val="0"/>
                </a:spcBef>
                <a:spcAft>
                  <a:spcPts val="0"/>
                </a:spcAft>
                <a:buNone/>
              </a:pPr>
              <a:r>
                <a:rPr lang="en" sz="900">
                  <a:latin typeface="Consolas"/>
                  <a:ea typeface="Consolas"/>
                  <a:cs typeface="Consolas"/>
                  <a:sym typeface="Consolas"/>
                </a:rPr>
                <a:t>swath</a:t>
              </a:r>
              <a:endParaRPr sz="900">
                <a:latin typeface="Consolas"/>
                <a:ea typeface="Consolas"/>
                <a:cs typeface="Consolas"/>
                <a:sym typeface="Consolas"/>
              </a:endParaRPr>
            </a:p>
            <a:p>
              <a:pPr indent="0" lvl="0" marL="0" rtl="0" algn="ctr">
                <a:spcBef>
                  <a:spcPts val="0"/>
                </a:spcBef>
                <a:spcAft>
                  <a:spcPts val="0"/>
                </a:spcAft>
                <a:buNone/>
              </a:pPr>
              <a:r>
                <a:rPr lang="en" sz="900">
                  <a:latin typeface="Consolas"/>
                  <a:ea typeface="Consolas"/>
                  <a:cs typeface="Consolas"/>
                  <a:sym typeface="Consolas"/>
                </a:rPr>
                <a:t>pkls</a:t>
              </a:r>
              <a:endParaRPr sz="900">
                <a:latin typeface="Consolas"/>
                <a:ea typeface="Consolas"/>
                <a:cs typeface="Consolas"/>
                <a:sym typeface="Consolas"/>
              </a:endParaRPr>
            </a:p>
          </p:txBody>
        </p:sp>
      </p:grpSp>
      <p:grpSp>
        <p:nvGrpSpPr>
          <p:cNvPr id="151" name="Google Shape;151;p14"/>
          <p:cNvGrpSpPr/>
          <p:nvPr/>
        </p:nvGrpSpPr>
        <p:grpSpPr>
          <a:xfrm>
            <a:off x="6141650" y="577875"/>
            <a:ext cx="759000" cy="545350"/>
            <a:chOff x="3987950" y="1958050"/>
            <a:chExt cx="759000" cy="545350"/>
          </a:xfrm>
        </p:grpSpPr>
        <p:sp>
          <p:nvSpPr>
            <p:cNvPr id="152" name="Google Shape;152;p14"/>
            <p:cNvSpPr/>
            <p:nvPr/>
          </p:nvSpPr>
          <p:spPr>
            <a:xfrm rot="5400000">
              <a:off x="3823100" y="2122900"/>
              <a:ext cx="460500" cy="130800"/>
            </a:xfrm>
            <a:prstGeom prst="trapezoid">
              <a:avLst>
                <a:gd fmla="val 25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Consolas"/>
                <a:ea typeface="Consolas"/>
                <a:cs typeface="Consolas"/>
                <a:sym typeface="Consolas"/>
              </a:endParaRPr>
            </a:p>
          </p:txBody>
        </p:sp>
        <p:sp>
          <p:nvSpPr>
            <p:cNvPr id="153" name="Google Shape;153;p14"/>
            <p:cNvSpPr/>
            <p:nvPr/>
          </p:nvSpPr>
          <p:spPr>
            <a:xfrm>
              <a:off x="3987950" y="2037500"/>
              <a:ext cx="759000" cy="4659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Consolas"/>
                  <a:ea typeface="Consolas"/>
                  <a:cs typeface="Consolas"/>
                  <a:sym typeface="Consolas"/>
                </a:rPr>
                <a:t>LARC</a:t>
              </a:r>
              <a:endParaRPr sz="900">
                <a:latin typeface="Consolas"/>
                <a:ea typeface="Consolas"/>
                <a:cs typeface="Consolas"/>
                <a:sym typeface="Consolas"/>
              </a:endParaRPr>
            </a:p>
            <a:p>
              <a:pPr indent="0" lvl="0" marL="0" rtl="0" algn="ctr">
                <a:spcBef>
                  <a:spcPts val="0"/>
                </a:spcBef>
                <a:spcAft>
                  <a:spcPts val="0"/>
                </a:spcAft>
                <a:buNone/>
              </a:pPr>
              <a:r>
                <a:rPr lang="en" sz="900">
                  <a:latin typeface="Consolas"/>
                  <a:ea typeface="Consolas"/>
                  <a:cs typeface="Consolas"/>
                  <a:sym typeface="Consolas"/>
                </a:rPr>
                <a:t>CERES</a:t>
              </a:r>
              <a:endParaRPr sz="900">
                <a:latin typeface="Consolas"/>
                <a:ea typeface="Consolas"/>
                <a:cs typeface="Consolas"/>
                <a:sym typeface="Consolas"/>
              </a:endParaRPr>
            </a:p>
            <a:p>
              <a:pPr indent="0" lvl="0" marL="0" rtl="0" algn="ctr">
                <a:spcBef>
                  <a:spcPts val="0"/>
                </a:spcBef>
                <a:spcAft>
                  <a:spcPts val="0"/>
                </a:spcAft>
                <a:buNone/>
              </a:pPr>
              <a:r>
                <a:rPr lang="en" sz="900">
                  <a:latin typeface="Consolas"/>
                  <a:ea typeface="Consolas"/>
                  <a:cs typeface="Consolas"/>
                  <a:sym typeface="Consolas"/>
                </a:rPr>
                <a:t>netCDF4s</a:t>
              </a:r>
              <a:endParaRPr sz="900">
                <a:latin typeface="Consolas"/>
                <a:ea typeface="Consolas"/>
                <a:cs typeface="Consolas"/>
                <a:sym typeface="Consolas"/>
              </a:endParaRPr>
            </a:p>
          </p:txBody>
        </p:sp>
      </p:grpSp>
      <p:grpSp>
        <p:nvGrpSpPr>
          <p:cNvPr id="154" name="Google Shape;154;p14"/>
          <p:cNvGrpSpPr/>
          <p:nvPr/>
        </p:nvGrpSpPr>
        <p:grpSpPr>
          <a:xfrm>
            <a:off x="6141650" y="2526025"/>
            <a:ext cx="759000" cy="545350"/>
            <a:chOff x="3987950" y="1958050"/>
            <a:chExt cx="759000" cy="545350"/>
          </a:xfrm>
        </p:grpSpPr>
        <p:sp>
          <p:nvSpPr>
            <p:cNvPr id="155" name="Google Shape;155;p14"/>
            <p:cNvSpPr/>
            <p:nvPr/>
          </p:nvSpPr>
          <p:spPr>
            <a:xfrm rot="5400000">
              <a:off x="3823100" y="2122900"/>
              <a:ext cx="460500" cy="130800"/>
            </a:xfrm>
            <a:prstGeom prst="trapezoid">
              <a:avLst>
                <a:gd fmla="val 25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Consolas"/>
                <a:ea typeface="Consolas"/>
                <a:cs typeface="Consolas"/>
                <a:sym typeface="Consolas"/>
              </a:endParaRPr>
            </a:p>
          </p:txBody>
        </p:sp>
        <p:sp>
          <p:nvSpPr>
            <p:cNvPr id="156" name="Google Shape;156;p14"/>
            <p:cNvSpPr/>
            <p:nvPr/>
          </p:nvSpPr>
          <p:spPr>
            <a:xfrm>
              <a:off x="3987950" y="2037500"/>
              <a:ext cx="759000" cy="4659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Consolas"/>
                  <a:ea typeface="Consolas"/>
                  <a:cs typeface="Consolas"/>
                  <a:sym typeface="Consolas"/>
                </a:rPr>
                <a:t>LAADS</a:t>
              </a:r>
              <a:endParaRPr sz="900">
                <a:latin typeface="Consolas"/>
                <a:ea typeface="Consolas"/>
                <a:cs typeface="Consolas"/>
                <a:sym typeface="Consolas"/>
              </a:endParaRPr>
            </a:p>
            <a:p>
              <a:pPr indent="0" lvl="0" marL="0" rtl="0" algn="ctr">
                <a:spcBef>
                  <a:spcPts val="0"/>
                </a:spcBef>
                <a:spcAft>
                  <a:spcPts val="0"/>
                </a:spcAft>
                <a:buNone/>
              </a:pPr>
              <a:r>
                <a:rPr lang="en" sz="900">
                  <a:latin typeface="Consolas"/>
                  <a:ea typeface="Consolas"/>
                  <a:cs typeface="Consolas"/>
                  <a:sym typeface="Consolas"/>
                </a:rPr>
                <a:t>MODIS</a:t>
              </a:r>
              <a:endParaRPr sz="900">
                <a:latin typeface="Consolas"/>
                <a:ea typeface="Consolas"/>
                <a:cs typeface="Consolas"/>
                <a:sym typeface="Consolas"/>
              </a:endParaRPr>
            </a:p>
            <a:p>
              <a:pPr indent="0" lvl="0" marL="0" rtl="0" algn="ctr">
                <a:spcBef>
                  <a:spcPts val="0"/>
                </a:spcBef>
                <a:spcAft>
                  <a:spcPts val="0"/>
                </a:spcAft>
                <a:buNone/>
              </a:pPr>
              <a:r>
                <a:rPr lang="en" sz="900">
                  <a:latin typeface="Consolas"/>
                  <a:ea typeface="Consolas"/>
                  <a:cs typeface="Consolas"/>
                  <a:sym typeface="Consolas"/>
                </a:rPr>
                <a:t>HDF4s</a:t>
              </a:r>
              <a:endParaRPr sz="900">
                <a:latin typeface="Consolas"/>
                <a:ea typeface="Consolas"/>
                <a:cs typeface="Consolas"/>
                <a:sym typeface="Consolas"/>
              </a:endParaRPr>
            </a:p>
          </p:txBody>
        </p:sp>
      </p:grpSp>
      <p:grpSp>
        <p:nvGrpSpPr>
          <p:cNvPr id="157" name="Google Shape;157;p14"/>
          <p:cNvGrpSpPr/>
          <p:nvPr/>
        </p:nvGrpSpPr>
        <p:grpSpPr>
          <a:xfrm>
            <a:off x="6141650" y="3218100"/>
            <a:ext cx="759000" cy="545350"/>
            <a:chOff x="3987950" y="1958050"/>
            <a:chExt cx="759000" cy="545350"/>
          </a:xfrm>
        </p:grpSpPr>
        <p:sp>
          <p:nvSpPr>
            <p:cNvPr id="158" name="Google Shape;158;p14"/>
            <p:cNvSpPr/>
            <p:nvPr/>
          </p:nvSpPr>
          <p:spPr>
            <a:xfrm rot="5400000">
              <a:off x="3823100" y="2122900"/>
              <a:ext cx="460500" cy="130800"/>
            </a:xfrm>
            <a:prstGeom prst="trapezoid">
              <a:avLst>
                <a:gd fmla="val 25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Consolas"/>
                <a:ea typeface="Consolas"/>
                <a:cs typeface="Consolas"/>
                <a:sym typeface="Consolas"/>
              </a:endParaRPr>
            </a:p>
          </p:txBody>
        </p:sp>
        <p:sp>
          <p:nvSpPr>
            <p:cNvPr id="159" name="Google Shape;159;p14"/>
            <p:cNvSpPr/>
            <p:nvPr/>
          </p:nvSpPr>
          <p:spPr>
            <a:xfrm>
              <a:off x="3987950" y="2037500"/>
              <a:ext cx="759000" cy="4659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Consolas"/>
                  <a:ea typeface="Consolas"/>
                  <a:cs typeface="Consolas"/>
                  <a:sym typeface="Consolas"/>
                </a:rPr>
                <a:t>combined</a:t>
              </a:r>
              <a:endParaRPr sz="900">
                <a:latin typeface="Consolas"/>
                <a:ea typeface="Consolas"/>
                <a:cs typeface="Consolas"/>
                <a:sym typeface="Consolas"/>
              </a:endParaRPr>
            </a:p>
            <a:p>
              <a:pPr indent="0" lvl="0" marL="0" rtl="0" algn="ctr">
                <a:spcBef>
                  <a:spcPts val="0"/>
                </a:spcBef>
                <a:spcAft>
                  <a:spcPts val="0"/>
                </a:spcAft>
                <a:buNone/>
              </a:pPr>
              <a:r>
                <a:rPr lang="en" sz="900">
                  <a:latin typeface="Consolas"/>
                  <a:ea typeface="Consolas"/>
                  <a:cs typeface="Consolas"/>
                  <a:sym typeface="Consolas"/>
                </a:rPr>
                <a:t>swath</a:t>
              </a:r>
              <a:endParaRPr sz="900">
                <a:latin typeface="Consolas"/>
                <a:ea typeface="Consolas"/>
                <a:cs typeface="Consolas"/>
                <a:sym typeface="Consolas"/>
              </a:endParaRPr>
            </a:p>
            <a:p>
              <a:pPr indent="0" lvl="0" marL="0" rtl="0" algn="ctr">
                <a:spcBef>
                  <a:spcPts val="0"/>
                </a:spcBef>
                <a:spcAft>
                  <a:spcPts val="0"/>
                </a:spcAft>
                <a:buNone/>
              </a:pPr>
              <a:r>
                <a:rPr lang="en" sz="900">
                  <a:latin typeface="Consolas"/>
                  <a:ea typeface="Consolas"/>
                  <a:cs typeface="Consolas"/>
                  <a:sym typeface="Consolas"/>
                </a:rPr>
                <a:t>HDF5s</a:t>
              </a:r>
              <a:endParaRPr sz="900">
                <a:latin typeface="Consolas"/>
                <a:ea typeface="Consolas"/>
                <a:cs typeface="Consolas"/>
                <a:sym typeface="Consolas"/>
              </a:endParaRPr>
            </a:p>
          </p:txBody>
        </p:sp>
      </p:grpSp>
      <p:sp>
        <p:nvSpPr>
          <p:cNvPr id="160" name="Google Shape;160;p14"/>
          <p:cNvSpPr/>
          <p:nvPr/>
        </p:nvSpPr>
        <p:spPr>
          <a:xfrm>
            <a:off x="3941725" y="1385288"/>
            <a:ext cx="1591500" cy="256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Consolas"/>
                <a:ea typeface="Consolas"/>
                <a:cs typeface="Consolas"/>
                <a:sym typeface="Consolas"/>
              </a:rPr>
              <a:t>get_ceres_swath.py</a:t>
            </a:r>
            <a:endParaRPr b="1" sz="900">
              <a:latin typeface="Consolas"/>
              <a:ea typeface="Consolas"/>
              <a:cs typeface="Consolas"/>
              <a:sym typeface="Consolas"/>
            </a:endParaRPr>
          </a:p>
        </p:txBody>
      </p:sp>
      <p:sp>
        <p:nvSpPr>
          <p:cNvPr id="161" name="Google Shape;161;p14"/>
          <p:cNvSpPr/>
          <p:nvPr/>
        </p:nvSpPr>
        <p:spPr>
          <a:xfrm>
            <a:off x="3948400" y="3440375"/>
            <a:ext cx="1607100" cy="256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Consolas"/>
                <a:ea typeface="Consolas"/>
                <a:cs typeface="Consolas"/>
                <a:sym typeface="Consolas"/>
              </a:rPr>
              <a:t>generate_samples.py</a:t>
            </a:r>
            <a:endParaRPr b="1" sz="900">
              <a:latin typeface="Consolas"/>
              <a:ea typeface="Consolas"/>
              <a:cs typeface="Consolas"/>
              <a:sym typeface="Consolas"/>
            </a:endParaRPr>
          </a:p>
        </p:txBody>
      </p:sp>
      <p:pic>
        <p:nvPicPr>
          <p:cNvPr id="162" name="Google Shape;162;p14"/>
          <p:cNvPicPr preferRelativeResize="0"/>
          <p:nvPr/>
        </p:nvPicPr>
        <p:blipFill>
          <a:blip r:embed="rId7">
            <a:alphaModFix/>
          </a:blip>
          <a:stretch>
            <a:fillRect/>
          </a:stretch>
        </p:blipFill>
        <p:spPr>
          <a:xfrm>
            <a:off x="7034079" y="933500"/>
            <a:ext cx="2023150" cy="1304250"/>
          </a:xfrm>
          <a:prstGeom prst="rect">
            <a:avLst/>
          </a:prstGeom>
          <a:noFill/>
          <a:ln>
            <a:noFill/>
          </a:ln>
        </p:spPr>
      </p:pic>
      <p:cxnSp>
        <p:nvCxnSpPr>
          <p:cNvPr id="163" name="Google Shape;163;p14"/>
          <p:cNvCxnSpPr>
            <a:endCxn id="162" idx="2"/>
          </p:cNvCxnSpPr>
          <p:nvPr/>
        </p:nvCxnSpPr>
        <p:spPr>
          <a:xfrm flipH="1" rot="10800000">
            <a:off x="7856054" y="2237750"/>
            <a:ext cx="189600" cy="325200"/>
          </a:xfrm>
          <a:prstGeom prst="straightConnector1">
            <a:avLst/>
          </a:prstGeom>
          <a:noFill/>
          <a:ln cap="flat" cmpd="sng" w="28575">
            <a:solidFill>
              <a:srgbClr val="EA9999"/>
            </a:solidFill>
            <a:prstDash val="solid"/>
            <a:round/>
            <a:headEnd len="med" w="med" type="none"/>
            <a:tailEnd len="med" w="med" type="triangle"/>
          </a:ln>
        </p:spPr>
      </p:cxnSp>
      <p:sp>
        <p:nvSpPr>
          <p:cNvPr id="164" name="Google Shape;164;p14"/>
          <p:cNvSpPr/>
          <p:nvPr/>
        </p:nvSpPr>
        <p:spPr>
          <a:xfrm>
            <a:off x="3941725" y="769813"/>
            <a:ext cx="1789800" cy="324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Consolas"/>
                <a:ea typeface="Consolas"/>
                <a:cs typeface="Consolas"/>
                <a:sym typeface="Consolas"/>
              </a:rPr>
              <a:t>Download CERES-SSF</a:t>
            </a:r>
            <a:br>
              <a:rPr b="1" lang="en" sz="900">
                <a:latin typeface="Consolas"/>
                <a:ea typeface="Consolas"/>
                <a:cs typeface="Consolas"/>
                <a:sym typeface="Consolas"/>
              </a:rPr>
            </a:br>
            <a:r>
              <a:rPr b="1" lang="en" sz="900">
                <a:latin typeface="Consolas"/>
                <a:ea typeface="Consolas"/>
                <a:cs typeface="Consolas"/>
                <a:sym typeface="Consolas"/>
              </a:rPr>
              <a:t>E4A data from LARC</a:t>
            </a:r>
            <a:endParaRPr b="1" sz="900">
              <a:latin typeface="Consolas"/>
              <a:ea typeface="Consolas"/>
              <a:cs typeface="Consolas"/>
              <a:sym typeface="Consolas"/>
            </a:endParaRPr>
          </a:p>
        </p:txBody>
      </p:sp>
      <p:sp>
        <p:nvSpPr>
          <p:cNvPr id="165" name="Google Shape;165;p14"/>
          <p:cNvSpPr/>
          <p:nvPr/>
        </p:nvSpPr>
        <p:spPr>
          <a:xfrm>
            <a:off x="4184800" y="3027725"/>
            <a:ext cx="1097700" cy="256500"/>
          </a:xfrm>
          <a:prstGeom prst="rect">
            <a:avLst/>
          </a:prstGeom>
          <a:solidFill>
            <a:srgbClr val="4F6E3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D9D9D9"/>
                </a:solidFill>
                <a:latin typeface="Consolas"/>
                <a:ea typeface="Consolas"/>
                <a:cs typeface="Consolas"/>
                <a:sym typeface="Consolas"/>
              </a:rPr>
              <a:t>geom_utils</a:t>
            </a:r>
            <a:r>
              <a:rPr b="1" lang="en" sz="900">
                <a:solidFill>
                  <a:srgbClr val="D9D9D9"/>
                </a:solidFill>
                <a:latin typeface="Consolas"/>
                <a:ea typeface="Consolas"/>
                <a:cs typeface="Consolas"/>
                <a:sym typeface="Consolas"/>
              </a:rPr>
              <a:t>.py</a:t>
            </a:r>
            <a:endParaRPr b="1" sz="900">
              <a:solidFill>
                <a:srgbClr val="D9D9D9"/>
              </a:solidFill>
              <a:latin typeface="Consolas"/>
              <a:ea typeface="Consolas"/>
              <a:cs typeface="Consolas"/>
              <a:sym typeface="Consolas"/>
            </a:endParaRPr>
          </a:p>
        </p:txBody>
      </p:sp>
      <p:sp>
        <p:nvSpPr>
          <p:cNvPr id="166" name="Google Shape;166;p14"/>
          <p:cNvSpPr/>
          <p:nvPr/>
        </p:nvSpPr>
        <p:spPr>
          <a:xfrm>
            <a:off x="7122450" y="2958425"/>
            <a:ext cx="1114800" cy="256500"/>
          </a:xfrm>
          <a:prstGeom prst="rect">
            <a:avLst/>
          </a:prstGeom>
          <a:solidFill>
            <a:srgbClr val="B6D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Consolas"/>
                <a:ea typeface="Consolas"/>
                <a:cs typeface="Consolas"/>
                <a:sym typeface="Consolas"/>
              </a:rPr>
              <a:t>plot_modis</a:t>
            </a:r>
            <a:r>
              <a:rPr b="1" lang="en" sz="900">
                <a:solidFill>
                  <a:schemeClr val="dk1"/>
                </a:solidFill>
                <a:latin typeface="Consolas"/>
                <a:ea typeface="Consolas"/>
                <a:cs typeface="Consolas"/>
                <a:sym typeface="Consolas"/>
              </a:rPr>
              <a:t>.py</a:t>
            </a:r>
            <a:endParaRPr b="1" sz="900">
              <a:solidFill>
                <a:schemeClr val="dk1"/>
              </a:solidFill>
              <a:latin typeface="Consolas"/>
              <a:ea typeface="Consolas"/>
              <a:cs typeface="Consolas"/>
              <a:sym typeface="Consolas"/>
            </a:endParaRPr>
          </a:p>
        </p:txBody>
      </p:sp>
      <p:sp>
        <p:nvSpPr>
          <p:cNvPr id="167" name="Google Shape;167;p14"/>
          <p:cNvSpPr/>
          <p:nvPr/>
        </p:nvSpPr>
        <p:spPr>
          <a:xfrm>
            <a:off x="7119700" y="2483788"/>
            <a:ext cx="1097700" cy="256500"/>
          </a:xfrm>
          <a:prstGeom prst="rect">
            <a:avLst/>
          </a:prstGeom>
          <a:solidFill>
            <a:srgbClr val="B6D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Consolas"/>
                <a:ea typeface="Consolas"/>
                <a:cs typeface="Consolas"/>
                <a:sym typeface="Consolas"/>
              </a:rPr>
              <a:t>plot_ceres.py</a:t>
            </a:r>
            <a:endParaRPr b="1" sz="900">
              <a:solidFill>
                <a:schemeClr val="dk1"/>
              </a:solidFill>
              <a:latin typeface="Consolas"/>
              <a:ea typeface="Consolas"/>
              <a:cs typeface="Consolas"/>
              <a:sym typeface="Consolas"/>
            </a:endParaRPr>
          </a:p>
        </p:txBody>
      </p:sp>
      <p:cxnSp>
        <p:nvCxnSpPr>
          <p:cNvPr id="168" name="Google Shape;168;p14"/>
          <p:cNvCxnSpPr>
            <a:stCxn id="164" idx="3"/>
            <a:endCxn id="153" idx="1"/>
          </p:cNvCxnSpPr>
          <p:nvPr/>
        </p:nvCxnSpPr>
        <p:spPr>
          <a:xfrm flipH="1" rot="10800000">
            <a:off x="5731525" y="890263"/>
            <a:ext cx="410100" cy="41700"/>
          </a:xfrm>
          <a:prstGeom prst="straightConnector1">
            <a:avLst/>
          </a:prstGeom>
          <a:noFill/>
          <a:ln cap="flat" cmpd="sng" w="28575">
            <a:solidFill>
              <a:srgbClr val="EA9999"/>
            </a:solidFill>
            <a:prstDash val="dot"/>
            <a:round/>
            <a:headEnd len="med" w="med" type="none"/>
            <a:tailEnd len="med" w="med" type="none"/>
          </a:ln>
        </p:spPr>
      </p:cxnSp>
      <p:cxnSp>
        <p:nvCxnSpPr>
          <p:cNvPr id="169" name="Google Shape;169;p14"/>
          <p:cNvCxnSpPr/>
          <p:nvPr/>
        </p:nvCxnSpPr>
        <p:spPr>
          <a:xfrm flipH="1">
            <a:off x="5548175" y="1104275"/>
            <a:ext cx="601200" cy="337500"/>
          </a:xfrm>
          <a:prstGeom prst="straightConnector1">
            <a:avLst/>
          </a:prstGeom>
          <a:noFill/>
          <a:ln cap="flat" cmpd="sng" w="28575">
            <a:solidFill>
              <a:srgbClr val="FFE599"/>
            </a:solidFill>
            <a:prstDash val="solid"/>
            <a:round/>
            <a:headEnd len="med" w="med" type="none"/>
            <a:tailEnd len="med" w="med" type="triangle"/>
          </a:ln>
        </p:spPr>
      </p:cxnSp>
      <p:cxnSp>
        <p:nvCxnSpPr>
          <p:cNvPr id="170" name="Google Shape;170;p14"/>
          <p:cNvCxnSpPr>
            <a:stCxn id="160" idx="3"/>
            <a:endCxn id="150" idx="1"/>
          </p:cNvCxnSpPr>
          <p:nvPr/>
        </p:nvCxnSpPr>
        <p:spPr>
          <a:xfrm>
            <a:off x="5533225" y="1513538"/>
            <a:ext cx="608400" cy="503100"/>
          </a:xfrm>
          <a:prstGeom prst="straightConnector1">
            <a:avLst/>
          </a:prstGeom>
          <a:noFill/>
          <a:ln cap="flat" cmpd="sng" w="28575">
            <a:solidFill>
              <a:srgbClr val="EA9999"/>
            </a:solidFill>
            <a:prstDash val="solid"/>
            <a:round/>
            <a:headEnd len="med" w="med" type="none"/>
            <a:tailEnd len="med" w="med" type="triangle"/>
          </a:ln>
        </p:spPr>
      </p:cxnSp>
      <p:sp>
        <p:nvSpPr>
          <p:cNvPr id="171" name="Google Shape;171;p14"/>
          <p:cNvSpPr/>
          <p:nvPr/>
        </p:nvSpPr>
        <p:spPr>
          <a:xfrm>
            <a:off x="3941725" y="1827738"/>
            <a:ext cx="1789800" cy="324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Consolas"/>
                <a:ea typeface="Consolas"/>
                <a:cs typeface="Consolas"/>
                <a:sym typeface="Consolas"/>
              </a:rPr>
              <a:t>Download MODIS overpasses from LAADS</a:t>
            </a:r>
            <a:endParaRPr b="1" sz="900">
              <a:latin typeface="Consolas"/>
              <a:ea typeface="Consolas"/>
              <a:cs typeface="Consolas"/>
              <a:sym typeface="Consolas"/>
            </a:endParaRPr>
          </a:p>
        </p:txBody>
      </p:sp>
      <p:sp>
        <p:nvSpPr>
          <p:cNvPr id="172" name="Google Shape;172;p14"/>
          <p:cNvSpPr/>
          <p:nvPr/>
        </p:nvSpPr>
        <p:spPr>
          <a:xfrm>
            <a:off x="3956200" y="2677813"/>
            <a:ext cx="1591500" cy="256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Consolas"/>
                <a:ea typeface="Consolas"/>
                <a:cs typeface="Consolas"/>
                <a:sym typeface="Consolas"/>
              </a:rPr>
              <a:t>get_modis_swath</a:t>
            </a:r>
            <a:r>
              <a:rPr b="1" lang="en" sz="900">
                <a:latin typeface="Consolas"/>
                <a:ea typeface="Consolas"/>
                <a:cs typeface="Consolas"/>
                <a:sym typeface="Consolas"/>
              </a:rPr>
              <a:t>.py</a:t>
            </a:r>
            <a:endParaRPr b="1" sz="900">
              <a:latin typeface="Consolas"/>
              <a:ea typeface="Consolas"/>
              <a:cs typeface="Consolas"/>
              <a:sym typeface="Consolas"/>
            </a:endParaRPr>
          </a:p>
        </p:txBody>
      </p:sp>
      <p:cxnSp>
        <p:nvCxnSpPr>
          <p:cNvPr id="173" name="Google Shape;173;p14"/>
          <p:cNvCxnSpPr>
            <a:stCxn id="156" idx="1"/>
          </p:cNvCxnSpPr>
          <p:nvPr/>
        </p:nvCxnSpPr>
        <p:spPr>
          <a:xfrm flipH="1">
            <a:off x="5542550" y="2838425"/>
            <a:ext cx="599100" cy="11100"/>
          </a:xfrm>
          <a:prstGeom prst="straightConnector1">
            <a:avLst/>
          </a:prstGeom>
          <a:noFill/>
          <a:ln cap="flat" cmpd="sng" w="28575">
            <a:solidFill>
              <a:srgbClr val="FFE599"/>
            </a:solidFill>
            <a:prstDash val="solid"/>
            <a:round/>
            <a:headEnd len="med" w="med" type="none"/>
            <a:tailEnd len="med" w="med" type="triangle"/>
          </a:ln>
        </p:spPr>
      </p:cxnSp>
      <p:cxnSp>
        <p:nvCxnSpPr>
          <p:cNvPr id="174" name="Google Shape;174;p14"/>
          <p:cNvCxnSpPr/>
          <p:nvPr/>
        </p:nvCxnSpPr>
        <p:spPr>
          <a:xfrm>
            <a:off x="5243975" y="2951700"/>
            <a:ext cx="884400" cy="413400"/>
          </a:xfrm>
          <a:prstGeom prst="straightConnector1">
            <a:avLst/>
          </a:prstGeom>
          <a:noFill/>
          <a:ln cap="flat" cmpd="sng" w="28575">
            <a:solidFill>
              <a:srgbClr val="EA9999"/>
            </a:solidFill>
            <a:prstDash val="solid"/>
            <a:round/>
            <a:headEnd len="med" w="med" type="none"/>
            <a:tailEnd len="med" w="med" type="triangle"/>
          </a:ln>
        </p:spPr>
      </p:cxnSp>
      <p:cxnSp>
        <p:nvCxnSpPr>
          <p:cNvPr id="175" name="Google Shape;175;p14"/>
          <p:cNvCxnSpPr>
            <a:stCxn id="159" idx="1"/>
            <a:endCxn id="161" idx="3"/>
          </p:cNvCxnSpPr>
          <p:nvPr/>
        </p:nvCxnSpPr>
        <p:spPr>
          <a:xfrm flipH="1">
            <a:off x="5555450" y="3530500"/>
            <a:ext cx="586200" cy="38100"/>
          </a:xfrm>
          <a:prstGeom prst="straightConnector1">
            <a:avLst/>
          </a:prstGeom>
          <a:noFill/>
          <a:ln cap="flat" cmpd="sng" w="28575">
            <a:solidFill>
              <a:srgbClr val="FFE599"/>
            </a:solidFill>
            <a:prstDash val="solid"/>
            <a:round/>
            <a:headEnd len="med" w="med" type="none"/>
            <a:tailEnd len="med" w="med" type="triangle"/>
          </a:ln>
        </p:spPr>
      </p:cxnSp>
      <p:sp>
        <p:nvSpPr>
          <p:cNvPr id="176" name="Google Shape;176;p14"/>
          <p:cNvSpPr/>
          <p:nvPr/>
        </p:nvSpPr>
        <p:spPr>
          <a:xfrm>
            <a:off x="4190575" y="2312375"/>
            <a:ext cx="1398600" cy="256500"/>
          </a:xfrm>
          <a:prstGeom prst="rect">
            <a:avLst/>
          </a:prstGeom>
          <a:solidFill>
            <a:srgbClr val="4F6E3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D9D9D9"/>
                </a:solidFill>
                <a:latin typeface="Consolas"/>
                <a:ea typeface="Consolas"/>
                <a:cs typeface="Consolas"/>
                <a:sym typeface="Consolas"/>
              </a:rPr>
              <a:t>acquire_laads</a:t>
            </a:r>
            <a:r>
              <a:rPr b="1" lang="en" sz="900">
                <a:solidFill>
                  <a:srgbClr val="D9D9D9"/>
                </a:solidFill>
                <a:latin typeface="Consolas"/>
                <a:ea typeface="Consolas"/>
                <a:cs typeface="Consolas"/>
                <a:sym typeface="Consolas"/>
              </a:rPr>
              <a:t>.py</a:t>
            </a:r>
            <a:endParaRPr b="1" sz="900">
              <a:solidFill>
                <a:srgbClr val="D9D9D9"/>
              </a:solidFill>
              <a:latin typeface="Consolas"/>
              <a:ea typeface="Consolas"/>
              <a:cs typeface="Consolas"/>
              <a:sym typeface="Consolas"/>
            </a:endParaRPr>
          </a:p>
        </p:txBody>
      </p:sp>
      <p:cxnSp>
        <p:nvCxnSpPr>
          <p:cNvPr id="177" name="Google Shape;177;p14"/>
          <p:cNvCxnSpPr>
            <a:stCxn id="159" idx="3"/>
          </p:cNvCxnSpPr>
          <p:nvPr/>
        </p:nvCxnSpPr>
        <p:spPr>
          <a:xfrm flipH="1" rot="10800000">
            <a:off x="6900650" y="3239800"/>
            <a:ext cx="628800" cy="290700"/>
          </a:xfrm>
          <a:prstGeom prst="straightConnector1">
            <a:avLst/>
          </a:prstGeom>
          <a:noFill/>
          <a:ln cap="flat" cmpd="sng" w="28575">
            <a:solidFill>
              <a:srgbClr val="FFE599"/>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15"/>
          <p:cNvSpPr/>
          <p:nvPr/>
        </p:nvSpPr>
        <p:spPr>
          <a:xfrm>
            <a:off x="72563" y="61625"/>
            <a:ext cx="3254400" cy="7134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EFEFEF"/>
                </a:solidFill>
                <a:latin typeface="Consolas"/>
                <a:ea typeface="Consolas"/>
                <a:cs typeface="Consolas"/>
                <a:sym typeface="Consolas"/>
              </a:rPr>
              <a:t>Acquired regional data</a:t>
            </a:r>
            <a:r>
              <a:rPr lang="en" sz="1800">
                <a:solidFill>
                  <a:srgbClr val="EFEFEF"/>
                </a:solidFill>
                <a:latin typeface="Consolas"/>
                <a:ea typeface="Consolas"/>
                <a:cs typeface="Consolas"/>
                <a:sym typeface="Consolas"/>
              </a:rPr>
              <a:t>:</a:t>
            </a:r>
            <a:endParaRPr sz="1800">
              <a:solidFill>
                <a:srgbClr val="D9D9D9"/>
              </a:solidFill>
              <a:latin typeface="Consolas"/>
              <a:ea typeface="Consolas"/>
              <a:cs typeface="Consolas"/>
              <a:sym typeface="Consolas"/>
            </a:endParaRPr>
          </a:p>
        </p:txBody>
      </p:sp>
      <p:grpSp>
        <p:nvGrpSpPr>
          <p:cNvPr id="183" name="Google Shape;183;p15"/>
          <p:cNvGrpSpPr/>
          <p:nvPr/>
        </p:nvGrpSpPr>
        <p:grpSpPr>
          <a:xfrm>
            <a:off x="72550" y="816075"/>
            <a:ext cx="2959272" cy="4244025"/>
            <a:chOff x="65300" y="837850"/>
            <a:chExt cx="2923604" cy="4244025"/>
          </a:xfrm>
        </p:grpSpPr>
        <p:sp>
          <p:nvSpPr>
            <p:cNvPr id="184" name="Google Shape;184;p15"/>
            <p:cNvSpPr/>
            <p:nvPr/>
          </p:nvSpPr>
          <p:spPr>
            <a:xfrm>
              <a:off x="66304" y="837850"/>
              <a:ext cx="2922600" cy="20907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sz="900">
                  <a:solidFill>
                    <a:srgbClr val="EA9999"/>
                  </a:solidFill>
                  <a:latin typeface="Consolas"/>
                  <a:ea typeface="Consolas"/>
                  <a:cs typeface="Consolas"/>
                  <a:sym typeface="Consolas"/>
                </a:rPr>
                <a:t>Northeast United States</a:t>
              </a:r>
              <a:endParaRPr b="1" sz="900">
                <a:solidFill>
                  <a:srgbClr val="EA9999"/>
                </a:solidFill>
                <a:latin typeface="Consolas"/>
                <a:ea typeface="Consolas"/>
                <a:cs typeface="Consolas"/>
                <a:sym typeface="Consolas"/>
              </a:endParaRPr>
            </a:p>
            <a:p>
              <a:pPr indent="0" lvl="0" marL="0" rtl="0" algn="ctr">
                <a:spcBef>
                  <a:spcPts val="0"/>
                </a:spcBef>
                <a:spcAft>
                  <a:spcPts val="0"/>
                </a:spcAft>
                <a:buNone/>
              </a:pPr>
              <a:r>
                <a:rPr lang="en" sz="900">
                  <a:solidFill>
                    <a:srgbClr val="D9D9D9"/>
                  </a:solidFill>
                  <a:latin typeface="Consolas"/>
                  <a:ea typeface="Consolas"/>
                  <a:cs typeface="Consolas"/>
                  <a:sym typeface="Consolas"/>
                </a:rPr>
                <a:t>lat ∈ [34,43]	lon ∈ [-69,-79]</a:t>
              </a:r>
              <a:endParaRPr sz="900">
                <a:solidFill>
                  <a:srgbClr val="D9D9D9"/>
                </a:solidFill>
                <a:latin typeface="Consolas"/>
                <a:ea typeface="Consolas"/>
                <a:cs typeface="Consolas"/>
                <a:sym typeface="Consolas"/>
              </a:endParaRPr>
            </a:p>
            <a:p>
              <a:pPr indent="0" lvl="0" marL="0" rtl="0" algn="ctr">
                <a:spcBef>
                  <a:spcPts val="0"/>
                </a:spcBef>
                <a:spcAft>
                  <a:spcPts val="0"/>
                </a:spcAft>
                <a:buNone/>
              </a:pPr>
              <a:r>
                <a:rPr lang="en" sz="900">
                  <a:solidFill>
                    <a:srgbClr val="D9D9D9"/>
                  </a:solidFill>
                  <a:latin typeface="Consolas"/>
                  <a:ea typeface="Consolas"/>
                  <a:cs typeface="Consolas"/>
                  <a:sym typeface="Consolas"/>
                </a:rPr>
                <a:t>Swath count: 532</a:t>
              </a:r>
              <a:endParaRPr sz="900">
                <a:solidFill>
                  <a:srgbClr val="D9D9D9"/>
                </a:solidFill>
                <a:latin typeface="Consolas"/>
                <a:ea typeface="Consolas"/>
                <a:cs typeface="Consolas"/>
                <a:sym typeface="Consolas"/>
              </a:endParaRPr>
            </a:p>
          </p:txBody>
        </p:sp>
        <p:sp>
          <p:nvSpPr>
            <p:cNvPr id="185" name="Google Shape;185;p15"/>
            <p:cNvSpPr/>
            <p:nvPr/>
          </p:nvSpPr>
          <p:spPr>
            <a:xfrm>
              <a:off x="65300" y="2991175"/>
              <a:ext cx="2922600" cy="20907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sz="900">
                  <a:solidFill>
                    <a:srgbClr val="EA9999"/>
                  </a:solidFill>
                  <a:latin typeface="Consolas"/>
                  <a:ea typeface="Consolas"/>
                  <a:cs typeface="Consolas"/>
                  <a:sym typeface="Consolas"/>
                </a:rPr>
                <a:t>Southeast United States</a:t>
              </a:r>
              <a:endParaRPr b="1" sz="900">
                <a:solidFill>
                  <a:srgbClr val="EA9999"/>
                </a:solidFill>
                <a:latin typeface="Consolas"/>
                <a:ea typeface="Consolas"/>
                <a:cs typeface="Consolas"/>
                <a:sym typeface="Consolas"/>
              </a:endParaRPr>
            </a:p>
            <a:p>
              <a:pPr indent="0" lvl="0" marL="0" rtl="0" algn="ctr">
                <a:spcBef>
                  <a:spcPts val="0"/>
                </a:spcBef>
                <a:spcAft>
                  <a:spcPts val="0"/>
                </a:spcAft>
                <a:buNone/>
              </a:pPr>
              <a:r>
                <a:rPr lang="en" sz="900">
                  <a:solidFill>
                    <a:srgbClr val="D9D9D9"/>
                  </a:solidFill>
                  <a:latin typeface="Consolas"/>
                  <a:ea typeface="Consolas"/>
                  <a:cs typeface="Consolas"/>
                  <a:sym typeface="Consolas"/>
                </a:rPr>
                <a:t>lat ∈ [34,38]	lon ∈ [-90,-85]</a:t>
              </a:r>
              <a:endParaRPr sz="900">
                <a:solidFill>
                  <a:srgbClr val="D9D9D9"/>
                </a:solidFill>
                <a:latin typeface="Consolas"/>
                <a:ea typeface="Consolas"/>
                <a:cs typeface="Consolas"/>
                <a:sym typeface="Consolas"/>
              </a:endParaRPr>
            </a:p>
            <a:p>
              <a:pPr indent="0" lvl="0" marL="0" rtl="0" algn="ctr">
                <a:spcBef>
                  <a:spcPts val="0"/>
                </a:spcBef>
                <a:spcAft>
                  <a:spcPts val="0"/>
                </a:spcAft>
                <a:buNone/>
              </a:pPr>
              <a:r>
                <a:rPr lang="en" sz="900">
                  <a:solidFill>
                    <a:srgbClr val="D9D9D9"/>
                  </a:solidFill>
                  <a:latin typeface="Consolas"/>
                  <a:ea typeface="Consolas"/>
                  <a:cs typeface="Consolas"/>
                  <a:sym typeface="Consolas"/>
                </a:rPr>
                <a:t>Swath count: 356</a:t>
              </a:r>
              <a:endParaRPr sz="900">
                <a:solidFill>
                  <a:srgbClr val="D9D9D9"/>
                </a:solidFill>
                <a:latin typeface="Consolas"/>
                <a:ea typeface="Consolas"/>
                <a:cs typeface="Consolas"/>
                <a:sym typeface="Consolas"/>
              </a:endParaRPr>
            </a:p>
          </p:txBody>
        </p:sp>
        <p:pic>
          <p:nvPicPr>
            <p:cNvPr id="186" name="Google Shape;186;p15"/>
            <p:cNvPicPr preferRelativeResize="0"/>
            <p:nvPr/>
          </p:nvPicPr>
          <p:blipFill>
            <a:blip r:embed="rId4">
              <a:alphaModFix/>
            </a:blip>
            <a:stretch>
              <a:fillRect/>
            </a:stretch>
          </p:blipFill>
          <p:spPr>
            <a:xfrm>
              <a:off x="145135" y="3165135"/>
              <a:ext cx="2684368" cy="1285569"/>
            </a:xfrm>
            <a:prstGeom prst="rect">
              <a:avLst/>
            </a:prstGeom>
            <a:noFill/>
            <a:ln>
              <a:noFill/>
            </a:ln>
          </p:spPr>
        </p:pic>
        <p:pic>
          <p:nvPicPr>
            <p:cNvPr id="187" name="Google Shape;187;p15"/>
            <p:cNvPicPr preferRelativeResize="0"/>
            <p:nvPr/>
          </p:nvPicPr>
          <p:blipFill>
            <a:blip r:embed="rId5">
              <a:alphaModFix/>
            </a:blip>
            <a:stretch>
              <a:fillRect/>
            </a:stretch>
          </p:blipFill>
          <p:spPr>
            <a:xfrm>
              <a:off x="143849" y="1014009"/>
              <a:ext cx="2688925" cy="1281166"/>
            </a:xfrm>
            <a:prstGeom prst="rect">
              <a:avLst/>
            </a:prstGeom>
            <a:noFill/>
            <a:ln>
              <a:noFill/>
            </a:ln>
          </p:spPr>
        </p:pic>
      </p:grpSp>
      <p:grpSp>
        <p:nvGrpSpPr>
          <p:cNvPr id="188" name="Google Shape;188;p15"/>
          <p:cNvGrpSpPr/>
          <p:nvPr/>
        </p:nvGrpSpPr>
        <p:grpSpPr>
          <a:xfrm>
            <a:off x="3097934" y="816075"/>
            <a:ext cx="2959402" cy="4244025"/>
            <a:chOff x="3150014" y="837850"/>
            <a:chExt cx="2854362" cy="4244025"/>
          </a:xfrm>
        </p:grpSpPr>
        <p:sp>
          <p:nvSpPr>
            <p:cNvPr id="189" name="Google Shape;189;p15"/>
            <p:cNvSpPr/>
            <p:nvPr/>
          </p:nvSpPr>
          <p:spPr>
            <a:xfrm>
              <a:off x="3150014" y="837850"/>
              <a:ext cx="2840700" cy="20907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sz="900">
                  <a:solidFill>
                    <a:srgbClr val="EA9999"/>
                  </a:solidFill>
                  <a:latin typeface="Consolas"/>
                  <a:ea typeface="Consolas"/>
                  <a:cs typeface="Consolas"/>
                  <a:sym typeface="Consolas"/>
                </a:rPr>
                <a:t>Indonesia</a:t>
              </a:r>
              <a:endParaRPr b="1" sz="900">
                <a:solidFill>
                  <a:srgbClr val="EA9999"/>
                </a:solidFill>
                <a:latin typeface="Consolas"/>
                <a:ea typeface="Consolas"/>
                <a:cs typeface="Consolas"/>
                <a:sym typeface="Consolas"/>
              </a:endParaRPr>
            </a:p>
            <a:p>
              <a:pPr indent="0" lvl="0" marL="0" rtl="0" algn="ctr">
                <a:spcBef>
                  <a:spcPts val="0"/>
                </a:spcBef>
                <a:spcAft>
                  <a:spcPts val="0"/>
                </a:spcAft>
                <a:buNone/>
              </a:pPr>
              <a:r>
                <a:rPr lang="en" sz="900">
                  <a:solidFill>
                    <a:srgbClr val="D9D9D9"/>
                  </a:solidFill>
                  <a:latin typeface="Consolas"/>
                  <a:ea typeface="Consolas"/>
                  <a:cs typeface="Consolas"/>
                  <a:sym typeface="Consolas"/>
                </a:rPr>
                <a:t>lat ∈ [-5,5]	lon ∈ [120,130]</a:t>
              </a:r>
              <a:endParaRPr sz="900">
                <a:solidFill>
                  <a:srgbClr val="D9D9D9"/>
                </a:solidFill>
                <a:latin typeface="Consolas"/>
                <a:ea typeface="Consolas"/>
                <a:cs typeface="Consolas"/>
                <a:sym typeface="Consolas"/>
              </a:endParaRPr>
            </a:p>
            <a:p>
              <a:pPr indent="0" lvl="0" marL="0" rtl="0" algn="ctr">
                <a:spcBef>
                  <a:spcPts val="0"/>
                </a:spcBef>
                <a:spcAft>
                  <a:spcPts val="0"/>
                </a:spcAft>
                <a:buNone/>
              </a:pPr>
              <a:r>
                <a:rPr lang="en" sz="900">
                  <a:solidFill>
                    <a:srgbClr val="D9D9D9"/>
                  </a:solidFill>
                  <a:latin typeface="Consolas"/>
                  <a:ea typeface="Consolas"/>
                  <a:cs typeface="Consolas"/>
                  <a:sym typeface="Consolas"/>
                </a:rPr>
                <a:t>Swath count: 493</a:t>
              </a:r>
              <a:endParaRPr sz="900">
                <a:solidFill>
                  <a:srgbClr val="D9D9D9"/>
                </a:solidFill>
                <a:latin typeface="Consolas"/>
                <a:ea typeface="Consolas"/>
                <a:cs typeface="Consolas"/>
                <a:sym typeface="Consolas"/>
              </a:endParaRPr>
            </a:p>
          </p:txBody>
        </p:sp>
        <p:sp>
          <p:nvSpPr>
            <p:cNvPr id="190" name="Google Shape;190;p15"/>
            <p:cNvSpPr/>
            <p:nvPr/>
          </p:nvSpPr>
          <p:spPr>
            <a:xfrm>
              <a:off x="3163676" y="2991175"/>
              <a:ext cx="2840700" cy="20907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sz="900">
                  <a:solidFill>
                    <a:srgbClr val="EA9999"/>
                  </a:solidFill>
                  <a:latin typeface="Consolas"/>
                  <a:ea typeface="Consolas"/>
                  <a:cs typeface="Consolas"/>
                  <a:sym typeface="Consolas"/>
                </a:rPr>
                <a:t>Hindu Kush Himalayas</a:t>
              </a:r>
              <a:endParaRPr b="1" sz="900">
                <a:solidFill>
                  <a:srgbClr val="EA9999"/>
                </a:solidFill>
                <a:latin typeface="Consolas"/>
                <a:ea typeface="Consolas"/>
                <a:cs typeface="Consolas"/>
                <a:sym typeface="Consolas"/>
              </a:endParaRPr>
            </a:p>
            <a:p>
              <a:pPr indent="0" lvl="0" marL="0" rtl="0" algn="ctr">
                <a:spcBef>
                  <a:spcPts val="0"/>
                </a:spcBef>
                <a:spcAft>
                  <a:spcPts val="0"/>
                </a:spcAft>
                <a:buNone/>
              </a:pPr>
              <a:r>
                <a:rPr lang="en" sz="900">
                  <a:solidFill>
                    <a:srgbClr val="D9D9D9"/>
                  </a:solidFill>
                  <a:latin typeface="Consolas"/>
                  <a:ea typeface="Consolas"/>
                  <a:cs typeface="Consolas"/>
                  <a:sym typeface="Consolas"/>
                </a:rPr>
                <a:t>lat ∈ [32,38]	lon ∈ [69,79]</a:t>
              </a:r>
              <a:endParaRPr sz="900">
                <a:solidFill>
                  <a:srgbClr val="D9D9D9"/>
                </a:solidFill>
                <a:latin typeface="Consolas"/>
                <a:ea typeface="Consolas"/>
                <a:cs typeface="Consolas"/>
                <a:sym typeface="Consolas"/>
              </a:endParaRPr>
            </a:p>
            <a:p>
              <a:pPr indent="0" lvl="0" marL="0" rtl="0" algn="ctr">
                <a:spcBef>
                  <a:spcPts val="0"/>
                </a:spcBef>
                <a:spcAft>
                  <a:spcPts val="0"/>
                </a:spcAft>
                <a:buNone/>
              </a:pPr>
              <a:r>
                <a:rPr lang="en" sz="900">
                  <a:solidFill>
                    <a:srgbClr val="D9D9D9"/>
                  </a:solidFill>
                  <a:latin typeface="Consolas"/>
                  <a:ea typeface="Consolas"/>
                  <a:cs typeface="Consolas"/>
                  <a:sym typeface="Consolas"/>
                </a:rPr>
                <a:t>Swath count: 520</a:t>
              </a:r>
              <a:endParaRPr sz="900">
                <a:solidFill>
                  <a:srgbClr val="D9D9D9"/>
                </a:solidFill>
                <a:latin typeface="Consolas"/>
                <a:ea typeface="Consolas"/>
                <a:cs typeface="Consolas"/>
                <a:sym typeface="Consolas"/>
              </a:endParaRPr>
            </a:p>
          </p:txBody>
        </p:sp>
        <p:pic>
          <p:nvPicPr>
            <p:cNvPr id="191" name="Google Shape;191;p15"/>
            <p:cNvPicPr preferRelativeResize="0"/>
            <p:nvPr/>
          </p:nvPicPr>
          <p:blipFill>
            <a:blip r:embed="rId6">
              <a:alphaModFix/>
            </a:blip>
            <a:stretch>
              <a:fillRect/>
            </a:stretch>
          </p:blipFill>
          <p:spPr>
            <a:xfrm>
              <a:off x="3268597" y="1016210"/>
              <a:ext cx="2634235" cy="1276763"/>
            </a:xfrm>
            <a:prstGeom prst="rect">
              <a:avLst/>
            </a:prstGeom>
            <a:noFill/>
            <a:ln>
              <a:noFill/>
            </a:ln>
          </p:spPr>
        </p:pic>
        <p:pic>
          <p:nvPicPr>
            <p:cNvPr id="192" name="Google Shape;192;p15"/>
            <p:cNvPicPr preferRelativeResize="0"/>
            <p:nvPr/>
          </p:nvPicPr>
          <p:blipFill>
            <a:blip r:embed="rId7">
              <a:alphaModFix/>
            </a:blip>
            <a:stretch>
              <a:fillRect/>
            </a:stretch>
          </p:blipFill>
          <p:spPr>
            <a:xfrm>
              <a:off x="3266304" y="3169534"/>
              <a:ext cx="2638793" cy="1276763"/>
            </a:xfrm>
            <a:prstGeom prst="rect">
              <a:avLst/>
            </a:prstGeom>
            <a:noFill/>
            <a:ln>
              <a:noFill/>
            </a:ln>
          </p:spPr>
        </p:pic>
      </p:grpSp>
      <p:grpSp>
        <p:nvGrpSpPr>
          <p:cNvPr id="193" name="Google Shape;193;p15"/>
          <p:cNvGrpSpPr/>
          <p:nvPr/>
        </p:nvGrpSpPr>
        <p:grpSpPr>
          <a:xfrm>
            <a:off x="6101664" y="816075"/>
            <a:ext cx="2959441" cy="4244025"/>
            <a:chOff x="6234728" y="837850"/>
            <a:chExt cx="2840700" cy="4244025"/>
          </a:xfrm>
        </p:grpSpPr>
        <p:sp>
          <p:nvSpPr>
            <p:cNvPr id="194" name="Google Shape;194;p15"/>
            <p:cNvSpPr/>
            <p:nvPr/>
          </p:nvSpPr>
          <p:spPr>
            <a:xfrm>
              <a:off x="6234728" y="837850"/>
              <a:ext cx="2840700" cy="20907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sz="900">
                  <a:solidFill>
                    <a:srgbClr val="EA9999"/>
                  </a:solidFill>
                  <a:latin typeface="Consolas"/>
                  <a:ea typeface="Consolas"/>
                  <a:cs typeface="Consolas"/>
                  <a:sym typeface="Consolas"/>
                </a:rPr>
                <a:t>Alaska</a:t>
              </a:r>
              <a:endParaRPr b="1" sz="900">
                <a:solidFill>
                  <a:srgbClr val="EA9999"/>
                </a:solidFill>
                <a:latin typeface="Consolas"/>
                <a:ea typeface="Consolas"/>
                <a:cs typeface="Consolas"/>
                <a:sym typeface="Consolas"/>
              </a:endParaRPr>
            </a:p>
            <a:p>
              <a:pPr indent="0" lvl="0" marL="0" rtl="0" algn="ctr">
                <a:spcBef>
                  <a:spcPts val="0"/>
                </a:spcBef>
                <a:spcAft>
                  <a:spcPts val="0"/>
                </a:spcAft>
                <a:buNone/>
              </a:pPr>
              <a:r>
                <a:rPr lang="en" sz="900">
                  <a:solidFill>
                    <a:srgbClr val="D9D9D9"/>
                  </a:solidFill>
                  <a:latin typeface="Consolas"/>
                  <a:ea typeface="Consolas"/>
                  <a:cs typeface="Consolas"/>
                  <a:sym typeface="Consolas"/>
                </a:rPr>
                <a:t>l</a:t>
              </a:r>
              <a:r>
                <a:rPr lang="en" sz="900">
                  <a:solidFill>
                    <a:srgbClr val="D9D9D9"/>
                  </a:solidFill>
                  <a:latin typeface="Consolas"/>
                  <a:ea typeface="Consolas"/>
                  <a:cs typeface="Consolas"/>
                  <a:sym typeface="Consolas"/>
                </a:rPr>
                <a:t>at ∈ [58,61]	lon ∈ [-160,-154]</a:t>
              </a:r>
              <a:endParaRPr sz="900">
                <a:solidFill>
                  <a:srgbClr val="D9D9D9"/>
                </a:solidFill>
                <a:latin typeface="Consolas"/>
                <a:ea typeface="Consolas"/>
                <a:cs typeface="Consolas"/>
                <a:sym typeface="Consolas"/>
              </a:endParaRPr>
            </a:p>
            <a:p>
              <a:pPr indent="0" lvl="0" marL="0" rtl="0" algn="ctr">
                <a:spcBef>
                  <a:spcPts val="0"/>
                </a:spcBef>
                <a:spcAft>
                  <a:spcPts val="0"/>
                </a:spcAft>
                <a:buNone/>
              </a:pPr>
              <a:r>
                <a:rPr lang="en" sz="900">
                  <a:solidFill>
                    <a:srgbClr val="D9D9D9"/>
                  </a:solidFill>
                  <a:latin typeface="Consolas"/>
                  <a:ea typeface="Consolas"/>
                  <a:cs typeface="Consolas"/>
                  <a:sym typeface="Consolas"/>
                </a:rPr>
                <a:t>Swath count: 383</a:t>
              </a:r>
              <a:endParaRPr sz="900">
                <a:solidFill>
                  <a:srgbClr val="D9D9D9"/>
                </a:solidFill>
                <a:latin typeface="Consolas"/>
                <a:ea typeface="Consolas"/>
                <a:cs typeface="Consolas"/>
                <a:sym typeface="Consolas"/>
              </a:endParaRPr>
            </a:p>
          </p:txBody>
        </p:sp>
        <p:sp>
          <p:nvSpPr>
            <p:cNvPr id="195" name="Google Shape;195;p15"/>
            <p:cNvSpPr/>
            <p:nvPr/>
          </p:nvSpPr>
          <p:spPr>
            <a:xfrm>
              <a:off x="6234728" y="2991175"/>
              <a:ext cx="2840700" cy="20907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sz="900">
                  <a:solidFill>
                    <a:srgbClr val="EA9999"/>
                  </a:solidFill>
                  <a:latin typeface="Consolas"/>
                  <a:ea typeface="Consolas"/>
                  <a:cs typeface="Consolas"/>
                  <a:sym typeface="Consolas"/>
                </a:rPr>
                <a:t>Amazon Rainforest</a:t>
              </a:r>
              <a:endParaRPr b="1" sz="900">
                <a:solidFill>
                  <a:srgbClr val="EA9999"/>
                </a:solidFill>
                <a:latin typeface="Consolas"/>
                <a:ea typeface="Consolas"/>
                <a:cs typeface="Consolas"/>
                <a:sym typeface="Consolas"/>
              </a:endParaRPr>
            </a:p>
            <a:p>
              <a:pPr indent="0" lvl="0" marL="0" rtl="0" algn="ctr">
                <a:spcBef>
                  <a:spcPts val="0"/>
                </a:spcBef>
                <a:spcAft>
                  <a:spcPts val="0"/>
                </a:spcAft>
                <a:buNone/>
              </a:pPr>
              <a:r>
                <a:rPr lang="en" sz="900">
                  <a:solidFill>
                    <a:srgbClr val="D9D9D9"/>
                  </a:solidFill>
                  <a:latin typeface="Consolas"/>
                  <a:ea typeface="Consolas"/>
                  <a:cs typeface="Consolas"/>
                  <a:sym typeface="Consolas"/>
                </a:rPr>
                <a:t>lat ∈ [-3,-8]	lon ∈ [-65,-70]</a:t>
              </a:r>
              <a:endParaRPr sz="900">
                <a:solidFill>
                  <a:srgbClr val="D9D9D9"/>
                </a:solidFill>
                <a:latin typeface="Consolas"/>
                <a:ea typeface="Consolas"/>
                <a:cs typeface="Consolas"/>
                <a:sym typeface="Consolas"/>
              </a:endParaRPr>
            </a:p>
            <a:p>
              <a:pPr indent="0" lvl="0" marL="0" rtl="0" algn="ctr">
                <a:spcBef>
                  <a:spcPts val="0"/>
                </a:spcBef>
                <a:spcAft>
                  <a:spcPts val="0"/>
                </a:spcAft>
                <a:buNone/>
              </a:pPr>
              <a:r>
                <a:rPr lang="en" sz="900">
                  <a:solidFill>
                    <a:srgbClr val="D9D9D9"/>
                  </a:solidFill>
                  <a:latin typeface="Consolas"/>
                  <a:ea typeface="Consolas"/>
                  <a:cs typeface="Consolas"/>
                  <a:sym typeface="Consolas"/>
                </a:rPr>
                <a:t>Swath count: 305</a:t>
              </a:r>
              <a:endParaRPr sz="900">
                <a:solidFill>
                  <a:srgbClr val="D9D9D9"/>
                </a:solidFill>
                <a:latin typeface="Consolas"/>
                <a:ea typeface="Consolas"/>
                <a:cs typeface="Consolas"/>
                <a:sym typeface="Consolas"/>
              </a:endParaRPr>
            </a:p>
          </p:txBody>
        </p:sp>
        <p:pic>
          <p:nvPicPr>
            <p:cNvPr id="196" name="Google Shape;196;p15"/>
            <p:cNvPicPr preferRelativeResize="0"/>
            <p:nvPr/>
          </p:nvPicPr>
          <p:blipFill>
            <a:blip r:embed="rId8">
              <a:alphaModFix/>
            </a:blip>
            <a:stretch>
              <a:fillRect/>
            </a:stretch>
          </p:blipFill>
          <p:spPr>
            <a:xfrm>
              <a:off x="6316861" y="3167335"/>
              <a:ext cx="2679810" cy="1281166"/>
            </a:xfrm>
            <a:prstGeom prst="rect">
              <a:avLst/>
            </a:prstGeom>
            <a:noFill/>
            <a:ln>
              <a:noFill/>
            </a:ln>
          </p:spPr>
        </p:pic>
        <p:pic>
          <p:nvPicPr>
            <p:cNvPr id="197" name="Google Shape;197;p15"/>
            <p:cNvPicPr preferRelativeResize="0"/>
            <p:nvPr/>
          </p:nvPicPr>
          <p:blipFill>
            <a:blip r:embed="rId9">
              <a:alphaModFix/>
            </a:blip>
            <a:stretch>
              <a:fillRect/>
            </a:stretch>
          </p:blipFill>
          <p:spPr>
            <a:xfrm>
              <a:off x="6335085" y="1016209"/>
              <a:ext cx="2643350" cy="1276763"/>
            </a:xfrm>
            <a:prstGeom prst="rect">
              <a:avLst/>
            </a:prstGeom>
            <a:noFill/>
            <a:ln>
              <a:noFill/>
            </a:ln>
          </p:spPr>
        </p:pic>
      </p:grpSp>
      <p:sp>
        <p:nvSpPr>
          <p:cNvPr id="198" name="Google Shape;198;p15"/>
          <p:cNvSpPr/>
          <p:nvPr/>
        </p:nvSpPr>
        <p:spPr>
          <a:xfrm>
            <a:off x="3422097" y="61625"/>
            <a:ext cx="5638800" cy="713400"/>
          </a:xfrm>
          <a:prstGeom prst="roundRect">
            <a:avLst>
              <a:gd fmla="val 16667"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D9D9D9"/>
                </a:solidFill>
                <a:latin typeface="Consolas"/>
                <a:ea typeface="Consolas"/>
                <a:cs typeface="Consolas"/>
                <a:sym typeface="Consolas"/>
              </a:rPr>
              <a:t>Using the described data pipeline, I acquired every third available EOS Terra and Aqua swath in the 3 years between Jan 1, 2018 and Dec 31, 2020, within the regional boundaries described below, for a total of about 2,600 overpasses, each of which contain about 300 individual samples on average.</a:t>
            </a:r>
            <a:endParaRPr sz="900">
              <a:solidFill>
                <a:srgbClr val="D9D9D9"/>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16"/>
          <p:cNvSpPr/>
          <p:nvPr/>
        </p:nvSpPr>
        <p:spPr>
          <a:xfrm>
            <a:off x="6365035" y="3377138"/>
            <a:ext cx="2679300" cy="1690800"/>
          </a:xfrm>
          <a:prstGeom prst="roundRect">
            <a:avLst>
              <a:gd fmla="val 9489" name="adj"/>
            </a:avLst>
          </a:prstGeom>
          <a:solidFill>
            <a:srgbClr val="000000"/>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950">
                <a:solidFill>
                  <a:srgbClr val="D9D9D9"/>
                </a:solidFill>
                <a:latin typeface="Consolas"/>
                <a:ea typeface="Consolas"/>
                <a:cs typeface="Consolas"/>
                <a:sym typeface="Consolas"/>
              </a:rPr>
              <a:t>CERES’ alternating scan direction</a:t>
            </a:r>
            <a:endParaRPr sz="950">
              <a:solidFill>
                <a:srgbClr val="D9D9D9"/>
              </a:solidFill>
              <a:latin typeface="Consolas"/>
              <a:ea typeface="Consolas"/>
              <a:cs typeface="Consolas"/>
              <a:sym typeface="Consolas"/>
            </a:endParaRPr>
          </a:p>
        </p:txBody>
      </p:sp>
      <p:sp>
        <p:nvSpPr>
          <p:cNvPr id="204" name="Google Shape;204;p16"/>
          <p:cNvSpPr/>
          <p:nvPr/>
        </p:nvSpPr>
        <p:spPr>
          <a:xfrm>
            <a:off x="99614" y="651513"/>
            <a:ext cx="2554500" cy="2968800"/>
          </a:xfrm>
          <a:prstGeom prst="roundRect">
            <a:avLst>
              <a:gd fmla="val 6075" name="adj"/>
            </a:avLst>
          </a:prstGeom>
          <a:solidFill>
            <a:srgbClr val="000000"/>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950">
                <a:solidFill>
                  <a:srgbClr val="D9D9D9"/>
                </a:solidFill>
                <a:latin typeface="Consolas"/>
                <a:ea typeface="Consolas"/>
                <a:cs typeface="Consolas"/>
                <a:sym typeface="Consolas"/>
              </a:rPr>
              <a:t>Equatorial geometry of the observation, and MODIS/CERES centroid offset schematic</a:t>
            </a:r>
            <a:endParaRPr sz="950">
              <a:solidFill>
                <a:srgbClr val="D9D9D9"/>
              </a:solidFill>
              <a:latin typeface="Consolas"/>
              <a:ea typeface="Consolas"/>
              <a:cs typeface="Consolas"/>
              <a:sym typeface="Consolas"/>
            </a:endParaRPr>
          </a:p>
        </p:txBody>
      </p:sp>
      <p:sp>
        <p:nvSpPr>
          <p:cNvPr id="205" name="Google Shape;205;p16"/>
          <p:cNvSpPr/>
          <p:nvPr/>
        </p:nvSpPr>
        <p:spPr>
          <a:xfrm>
            <a:off x="99512" y="80013"/>
            <a:ext cx="4370400" cy="482100"/>
          </a:xfrm>
          <a:prstGeom prst="roundRect">
            <a:avLst>
              <a:gd fmla="val 25721"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EFEFEF"/>
                </a:solidFill>
                <a:latin typeface="Consolas"/>
                <a:ea typeface="Consolas"/>
                <a:cs typeface="Consolas"/>
                <a:sym typeface="Consolas"/>
              </a:rPr>
              <a:t>Challenge</a:t>
            </a:r>
            <a:r>
              <a:rPr lang="en" sz="1800">
                <a:solidFill>
                  <a:srgbClr val="EFEFEF"/>
                </a:solidFill>
                <a:latin typeface="Consolas"/>
                <a:ea typeface="Consolas"/>
                <a:cs typeface="Consolas"/>
                <a:sym typeface="Consolas"/>
              </a:rPr>
              <a:t>: Point Spread Function</a:t>
            </a:r>
            <a:endParaRPr sz="1800">
              <a:solidFill>
                <a:srgbClr val="D9D9D9"/>
              </a:solidFill>
              <a:latin typeface="Consolas"/>
              <a:ea typeface="Consolas"/>
              <a:cs typeface="Consolas"/>
              <a:sym typeface="Consolas"/>
            </a:endParaRPr>
          </a:p>
        </p:txBody>
      </p:sp>
      <p:sp>
        <p:nvSpPr>
          <p:cNvPr id="206" name="Google Shape;206;p16"/>
          <p:cNvSpPr/>
          <p:nvPr/>
        </p:nvSpPr>
        <p:spPr>
          <a:xfrm>
            <a:off x="2761384" y="651513"/>
            <a:ext cx="3496200" cy="2968800"/>
          </a:xfrm>
          <a:prstGeom prst="roundRect">
            <a:avLst>
              <a:gd fmla="val 5757"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50">
                <a:solidFill>
                  <a:srgbClr val="D9D9D9"/>
                </a:solidFill>
                <a:latin typeface="Consolas"/>
                <a:ea typeface="Consolas"/>
                <a:cs typeface="Consolas"/>
                <a:sym typeface="Consolas"/>
              </a:rPr>
              <a:t>Implementing the CERES point spread function (</a:t>
            </a:r>
            <a:r>
              <a:rPr b="1" lang="en" sz="950">
                <a:solidFill>
                  <a:srgbClr val="D9D9D9"/>
                </a:solidFill>
                <a:latin typeface="Consolas"/>
                <a:ea typeface="Consolas"/>
                <a:cs typeface="Consolas"/>
                <a:sym typeface="Consolas"/>
              </a:rPr>
              <a:t>PSF</a:t>
            </a:r>
            <a:r>
              <a:rPr lang="en" sz="950">
                <a:solidFill>
                  <a:srgbClr val="D9D9D9"/>
                </a:solidFill>
                <a:latin typeface="Consolas"/>
                <a:ea typeface="Consolas"/>
                <a:cs typeface="Consolas"/>
                <a:sym typeface="Consolas"/>
              </a:rPr>
              <a:t>) over the co-located MODIS domain has presented a major development challenge. The algorithm to do so is specified in CERES ATBD subsystem 4.4, which I vectorized and implemented in </a:t>
            </a:r>
            <a:r>
              <a:rPr b="1" lang="en" sz="950">
                <a:solidFill>
                  <a:srgbClr val="B6D7A8"/>
                </a:solidFill>
                <a:latin typeface="Consolas"/>
                <a:ea typeface="Consolas"/>
                <a:cs typeface="Consolas"/>
                <a:sym typeface="Consolas"/>
              </a:rPr>
              <a:t>generate_samples.py</a:t>
            </a:r>
            <a:r>
              <a:rPr lang="en" sz="950">
                <a:solidFill>
                  <a:srgbClr val="D9D9D9"/>
                </a:solidFill>
                <a:latin typeface="Consolas"/>
                <a:ea typeface="Consolas"/>
                <a:cs typeface="Consolas"/>
                <a:sym typeface="Consolas"/>
              </a:rPr>
              <a:t> and </a:t>
            </a:r>
            <a:r>
              <a:rPr b="1" lang="en" sz="950">
                <a:solidFill>
                  <a:srgbClr val="B6D7A8"/>
                </a:solidFill>
                <a:latin typeface="Consolas"/>
                <a:ea typeface="Consolas"/>
                <a:cs typeface="Consolas"/>
                <a:sym typeface="Consolas"/>
              </a:rPr>
              <a:t>geom_utils.py</a:t>
            </a:r>
            <a:r>
              <a:rPr lang="en" sz="950">
                <a:solidFill>
                  <a:srgbClr val="D9D9D9"/>
                </a:solidFill>
                <a:latin typeface="Consolas"/>
                <a:ea typeface="Consolas"/>
                <a:cs typeface="Consolas"/>
                <a:sym typeface="Consolas"/>
              </a:rPr>
              <a:t>.</a:t>
            </a:r>
            <a:endParaRPr sz="950">
              <a:solidFill>
                <a:srgbClr val="D9D9D9"/>
              </a:solidFill>
              <a:latin typeface="Consolas"/>
              <a:ea typeface="Consolas"/>
              <a:cs typeface="Consolas"/>
              <a:sym typeface="Consolas"/>
            </a:endParaRPr>
          </a:p>
          <a:p>
            <a:pPr indent="0" lvl="0" marL="0" rtl="0" algn="l">
              <a:spcBef>
                <a:spcPts val="0"/>
              </a:spcBef>
              <a:spcAft>
                <a:spcPts val="0"/>
              </a:spcAft>
              <a:buNone/>
            </a:pPr>
            <a:r>
              <a:t/>
            </a:r>
            <a:endParaRPr sz="950">
              <a:solidFill>
                <a:srgbClr val="D9D9D9"/>
              </a:solidFill>
              <a:latin typeface="Consolas"/>
              <a:ea typeface="Consolas"/>
              <a:cs typeface="Consolas"/>
              <a:sym typeface="Consolas"/>
            </a:endParaRPr>
          </a:p>
          <a:p>
            <a:pPr indent="0" lvl="0" marL="0" rtl="0" algn="l">
              <a:spcBef>
                <a:spcPts val="0"/>
              </a:spcBef>
              <a:spcAft>
                <a:spcPts val="0"/>
              </a:spcAft>
              <a:buNone/>
            </a:pPr>
            <a:r>
              <a:rPr lang="en" sz="950">
                <a:solidFill>
                  <a:srgbClr val="D9D9D9"/>
                </a:solidFill>
                <a:latin typeface="Consolas"/>
                <a:ea typeface="Consolas"/>
                <a:cs typeface="Consolas"/>
                <a:sym typeface="Consolas"/>
              </a:rPr>
              <a:t>One issue I encountered is that the analytic equation approximating the PSF (specified to the right) was producing a result with very negative values near the aft border of the oblong CERES centroid.</a:t>
            </a:r>
            <a:endParaRPr sz="950">
              <a:solidFill>
                <a:srgbClr val="D9D9D9"/>
              </a:solidFill>
              <a:latin typeface="Consolas"/>
              <a:ea typeface="Consolas"/>
              <a:cs typeface="Consolas"/>
              <a:sym typeface="Consolas"/>
            </a:endParaRPr>
          </a:p>
          <a:p>
            <a:pPr indent="0" lvl="0" marL="0" rtl="0" algn="l">
              <a:spcBef>
                <a:spcPts val="0"/>
              </a:spcBef>
              <a:spcAft>
                <a:spcPts val="0"/>
              </a:spcAft>
              <a:buNone/>
            </a:pPr>
            <a:r>
              <a:t/>
            </a:r>
            <a:endParaRPr b="1" sz="950">
              <a:solidFill>
                <a:srgbClr val="D9D9D9"/>
              </a:solidFill>
              <a:latin typeface="Consolas"/>
              <a:ea typeface="Consolas"/>
              <a:cs typeface="Consolas"/>
              <a:sym typeface="Consolas"/>
            </a:endParaRPr>
          </a:p>
          <a:p>
            <a:pPr indent="0" lvl="0" marL="0" rtl="0" algn="l">
              <a:spcBef>
                <a:spcPts val="0"/>
              </a:spcBef>
              <a:spcAft>
                <a:spcPts val="0"/>
              </a:spcAft>
              <a:buNone/>
            </a:pPr>
            <a:r>
              <a:rPr lang="en" sz="950">
                <a:solidFill>
                  <a:srgbClr val="D9D9D9"/>
                </a:solidFill>
                <a:latin typeface="Consolas"/>
                <a:ea typeface="Consolas"/>
                <a:cs typeface="Consolas"/>
                <a:sym typeface="Consolas"/>
              </a:rPr>
              <a:t>I found that the cause of the error was that the ‘xi’ angle in the formula is assumed to be in radians rather than degrees, despite having been bounded and scaled previously by values in degrees.</a:t>
            </a:r>
            <a:endParaRPr sz="950">
              <a:solidFill>
                <a:srgbClr val="D9D9D9"/>
              </a:solidFill>
              <a:latin typeface="Consolas"/>
              <a:ea typeface="Consolas"/>
              <a:cs typeface="Consolas"/>
              <a:sym typeface="Consolas"/>
            </a:endParaRPr>
          </a:p>
        </p:txBody>
      </p:sp>
      <p:pic>
        <p:nvPicPr>
          <p:cNvPr id="207" name="Google Shape;207;p16"/>
          <p:cNvPicPr preferRelativeResize="0"/>
          <p:nvPr/>
        </p:nvPicPr>
        <p:blipFill>
          <a:blip r:embed="rId4">
            <a:alphaModFix/>
          </a:blip>
          <a:stretch>
            <a:fillRect/>
          </a:stretch>
        </p:blipFill>
        <p:spPr>
          <a:xfrm>
            <a:off x="238826" y="893818"/>
            <a:ext cx="2275998" cy="2026975"/>
          </a:xfrm>
          <a:prstGeom prst="rect">
            <a:avLst/>
          </a:prstGeom>
          <a:noFill/>
          <a:ln>
            <a:noFill/>
          </a:ln>
        </p:spPr>
      </p:pic>
      <p:sp>
        <p:nvSpPr>
          <p:cNvPr id="208" name="Google Shape;208;p16"/>
          <p:cNvSpPr/>
          <p:nvPr/>
        </p:nvSpPr>
        <p:spPr>
          <a:xfrm>
            <a:off x="6365046" y="1692613"/>
            <a:ext cx="2679300" cy="1604400"/>
          </a:xfrm>
          <a:prstGeom prst="roundRect">
            <a:avLst>
              <a:gd fmla="val 9094" name="adj"/>
            </a:avLst>
          </a:prstGeom>
          <a:solidFill>
            <a:srgbClr val="000000"/>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950">
                <a:solidFill>
                  <a:srgbClr val="D9D9D9"/>
                </a:solidFill>
                <a:latin typeface="Consolas"/>
                <a:ea typeface="Consolas"/>
                <a:cs typeface="Consolas"/>
                <a:sym typeface="Consolas"/>
              </a:rPr>
              <a:t>Empirical convolution equation</a:t>
            </a:r>
            <a:endParaRPr sz="950">
              <a:solidFill>
                <a:srgbClr val="D9D9D9"/>
              </a:solidFill>
              <a:latin typeface="Consolas"/>
              <a:ea typeface="Consolas"/>
              <a:cs typeface="Consolas"/>
              <a:sym typeface="Consolas"/>
            </a:endParaRPr>
          </a:p>
          <a:p>
            <a:pPr indent="0" lvl="0" marL="0" rtl="0" algn="ctr">
              <a:spcBef>
                <a:spcPts val="0"/>
              </a:spcBef>
              <a:spcAft>
                <a:spcPts val="0"/>
              </a:spcAft>
              <a:buNone/>
            </a:pPr>
            <a:r>
              <a:rPr lang="en" sz="950">
                <a:solidFill>
                  <a:srgbClr val="D9D9D9"/>
                </a:solidFill>
                <a:latin typeface="Consolas"/>
                <a:ea typeface="Consolas"/>
                <a:cs typeface="Consolas"/>
                <a:sym typeface="Consolas"/>
              </a:rPr>
              <a:t>(silently given in radians)</a:t>
            </a:r>
            <a:endParaRPr sz="950">
              <a:solidFill>
                <a:srgbClr val="D9D9D9"/>
              </a:solidFill>
              <a:latin typeface="Consolas"/>
              <a:ea typeface="Consolas"/>
              <a:cs typeface="Consolas"/>
              <a:sym typeface="Consolas"/>
            </a:endParaRPr>
          </a:p>
        </p:txBody>
      </p:sp>
      <p:pic>
        <p:nvPicPr>
          <p:cNvPr id="209" name="Google Shape;209;p16"/>
          <p:cNvPicPr preferRelativeResize="0"/>
          <p:nvPr/>
        </p:nvPicPr>
        <p:blipFill>
          <a:blip r:embed="rId5">
            <a:alphaModFix/>
          </a:blip>
          <a:stretch>
            <a:fillRect/>
          </a:stretch>
        </p:blipFill>
        <p:spPr>
          <a:xfrm>
            <a:off x="6705028" y="1754762"/>
            <a:ext cx="1999394" cy="1087075"/>
          </a:xfrm>
          <a:prstGeom prst="rect">
            <a:avLst/>
          </a:prstGeom>
          <a:noFill/>
          <a:ln>
            <a:noFill/>
          </a:ln>
        </p:spPr>
      </p:pic>
      <p:sp>
        <p:nvSpPr>
          <p:cNvPr id="210" name="Google Shape;210;p16"/>
          <p:cNvSpPr/>
          <p:nvPr/>
        </p:nvSpPr>
        <p:spPr>
          <a:xfrm>
            <a:off x="7754180" y="75563"/>
            <a:ext cx="1290300" cy="1536900"/>
          </a:xfrm>
          <a:prstGeom prst="roundRect">
            <a:avLst>
              <a:gd fmla="val 12237" name="adj"/>
            </a:avLst>
          </a:prstGeom>
          <a:solidFill>
            <a:srgbClr val="000000"/>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950">
                <a:solidFill>
                  <a:srgbClr val="D9D9D9"/>
                </a:solidFill>
                <a:latin typeface="Consolas"/>
                <a:ea typeface="Consolas"/>
                <a:cs typeface="Consolas"/>
                <a:sym typeface="Consolas"/>
              </a:rPr>
              <a:t>Corrected</a:t>
            </a:r>
            <a:r>
              <a:rPr lang="en" sz="950">
                <a:solidFill>
                  <a:srgbClr val="D9D9D9"/>
                </a:solidFill>
                <a:latin typeface="Consolas"/>
                <a:ea typeface="Consolas"/>
                <a:cs typeface="Consolas"/>
                <a:sym typeface="Consolas"/>
              </a:rPr>
              <a:t> PSF</a:t>
            </a:r>
            <a:endParaRPr sz="950">
              <a:solidFill>
                <a:srgbClr val="D9D9D9"/>
              </a:solidFill>
              <a:latin typeface="Consolas"/>
              <a:ea typeface="Consolas"/>
              <a:cs typeface="Consolas"/>
              <a:sym typeface="Consolas"/>
            </a:endParaRPr>
          </a:p>
        </p:txBody>
      </p:sp>
      <p:sp>
        <p:nvSpPr>
          <p:cNvPr id="211" name="Google Shape;211;p16"/>
          <p:cNvSpPr/>
          <p:nvPr/>
        </p:nvSpPr>
        <p:spPr>
          <a:xfrm>
            <a:off x="6364970" y="75563"/>
            <a:ext cx="1290300" cy="1536900"/>
          </a:xfrm>
          <a:prstGeom prst="roundRect">
            <a:avLst>
              <a:gd fmla="val 13197" name="adj"/>
            </a:avLst>
          </a:prstGeom>
          <a:solidFill>
            <a:srgbClr val="000000"/>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950">
                <a:solidFill>
                  <a:srgbClr val="D9D9D9"/>
                </a:solidFill>
                <a:latin typeface="Consolas"/>
                <a:ea typeface="Consolas"/>
                <a:cs typeface="Consolas"/>
                <a:sym typeface="Consolas"/>
              </a:rPr>
              <a:t>Faulty PSF</a:t>
            </a:r>
            <a:endParaRPr sz="950">
              <a:solidFill>
                <a:srgbClr val="D9D9D9"/>
              </a:solidFill>
              <a:latin typeface="Consolas"/>
              <a:ea typeface="Consolas"/>
              <a:cs typeface="Consolas"/>
              <a:sym typeface="Consolas"/>
            </a:endParaRPr>
          </a:p>
        </p:txBody>
      </p:sp>
      <p:pic>
        <p:nvPicPr>
          <p:cNvPr id="212" name="Google Shape;212;p16"/>
          <p:cNvPicPr preferRelativeResize="0"/>
          <p:nvPr/>
        </p:nvPicPr>
        <p:blipFill>
          <a:blip r:embed="rId6">
            <a:alphaModFix/>
          </a:blip>
          <a:stretch>
            <a:fillRect/>
          </a:stretch>
        </p:blipFill>
        <p:spPr>
          <a:xfrm>
            <a:off x="6496796" y="156813"/>
            <a:ext cx="1026828" cy="1135212"/>
          </a:xfrm>
          <a:prstGeom prst="rect">
            <a:avLst/>
          </a:prstGeom>
          <a:noFill/>
          <a:ln>
            <a:noFill/>
          </a:ln>
        </p:spPr>
      </p:pic>
      <p:pic>
        <p:nvPicPr>
          <p:cNvPr id="213" name="Google Shape;213;p16"/>
          <p:cNvPicPr preferRelativeResize="0"/>
          <p:nvPr/>
        </p:nvPicPr>
        <p:blipFill>
          <a:blip r:embed="rId7">
            <a:alphaModFix/>
          </a:blip>
          <a:stretch>
            <a:fillRect/>
          </a:stretch>
        </p:blipFill>
        <p:spPr>
          <a:xfrm>
            <a:off x="7885997" y="156250"/>
            <a:ext cx="1026826" cy="1136321"/>
          </a:xfrm>
          <a:prstGeom prst="rect">
            <a:avLst/>
          </a:prstGeom>
          <a:noFill/>
          <a:ln>
            <a:noFill/>
          </a:ln>
        </p:spPr>
      </p:pic>
      <p:sp>
        <p:nvSpPr>
          <p:cNvPr id="214" name="Google Shape;214;p16"/>
          <p:cNvSpPr txBox="1"/>
          <p:nvPr/>
        </p:nvSpPr>
        <p:spPr>
          <a:xfrm>
            <a:off x="1472728" y="1997411"/>
            <a:ext cx="1005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FF0000"/>
                </a:solidFill>
              </a:rPr>
              <a:t>MODIS </a:t>
            </a:r>
            <a:r>
              <a:rPr b="1" lang="en" sz="700">
                <a:solidFill>
                  <a:srgbClr val="FF0000"/>
                </a:solidFill>
              </a:rPr>
              <a:t>centroid</a:t>
            </a:r>
            <a:endParaRPr b="1" sz="700">
              <a:solidFill>
                <a:srgbClr val="FF0000"/>
              </a:solidFill>
            </a:endParaRPr>
          </a:p>
        </p:txBody>
      </p:sp>
      <p:sp>
        <p:nvSpPr>
          <p:cNvPr id="215" name="Google Shape;215;p16"/>
          <p:cNvSpPr txBox="1"/>
          <p:nvPr/>
        </p:nvSpPr>
        <p:spPr>
          <a:xfrm>
            <a:off x="1122459" y="893818"/>
            <a:ext cx="1005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FF0000"/>
                </a:solidFill>
              </a:rPr>
              <a:t>CERES</a:t>
            </a:r>
            <a:r>
              <a:rPr b="1" lang="en" sz="700">
                <a:solidFill>
                  <a:srgbClr val="FF0000"/>
                </a:solidFill>
              </a:rPr>
              <a:t> centroid</a:t>
            </a:r>
            <a:endParaRPr b="1" sz="700">
              <a:solidFill>
                <a:srgbClr val="FF0000"/>
              </a:solidFill>
            </a:endParaRPr>
          </a:p>
        </p:txBody>
      </p:sp>
      <p:cxnSp>
        <p:nvCxnSpPr>
          <p:cNvPr id="216" name="Google Shape;216;p16"/>
          <p:cNvCxnSpPr/>
          <p:nvPr/>
        </p:nvCxnSpPr>
        <p:spPr>
          <a:xfrm>
            <a:off x="1751514" y="1124397"/>
            <a:ext cx="211200" cy="285900"/>
          </a:xfrm>
          <a:prstGeom prst="straightConnector1">
            <a:avLst/>
          </a:prstGeom>
          <a:noFill/>
          <a:ln cap="flat" cmpd="sng" w="9525">
            <a:solidFill>
              <a:srgbClr val="FF0000"/>
            </a:solidFill>
            <a:prstDash val="solid"/>
            <a:round/>
            <a:headEnd len="med" w="med" type="none"/>
            <a:tailEnd len="med" w="med" type="none"/>
          </a:ln>
        </p:spPr>
      </p:cxnSp>
      <p:cxnSp>
        <p:nvCxnSpPr>
          <p:cNvPr id="217" name="Google Shape;217;p16"/>
          <p:cNvCxnSpPr/>
          <p:nvPr/>
        </p:nvCxnSpPr>
        <p:spPr>
          <a:xfrm>
            <a:off x="2003866" y="1837629"/>
            <a:ext cx="124500" cy="261000"/>
          </a:xfrm>
          <a:prstGeom prst="straightConnector1">
            <a:avLst/>
          </a:prstGeom>
          <a:noFill/>
          <a:ln cap="flat" cmpd="sng" w="9525">
            <a:solidFill>
              <a:srgbClr val="FF0000"/>
            </a:solidFill>
            <a:prstDash val="solid"/>
            <a:round/>
            <a:headEnd len="med" w="med" type="none"/>
            <a:tailEnd len="med" w="med" type="none"/>
          </a:ln>
        </p:spPr>
      </p:cxnSp>
      <p:sp>
        <p:nvSpPr>
          <p:cNvPr id="218" name="Google Shape;218;p16"/>
          <p:cNvSpPr txBox="1"/>
          <p:nvPr/>
        </p:nvSpPr>
        <p:spPr>
          <a:xfrm>
            <a:off x="873822" y="1539980"/>
            <a:ext cx="1005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FF0000"/>
                </a:solidFill>
              </a:rPr>
              <a:t>cone angle</a:t>
            </a:r>
            <a:endParaRPr b="1" sz="700">
              <a:solidFill>
                <a:srgbClr val="FF0000"/>
              </a:solidFill>
            </a:endParaRPr>
          </a:p>
        </p:txBody>
      </p:sp>
      <p:cxnSp>
        <p:nvCxnSpPr>
          <p:cNvPr id="219" name="Google Shape;219;p16"/>
          <p:cNvCxnSpPr/>
          <p:nvPr/>
        </p:nvCxnSpPr>
        <p:spPr>
          <a:xfrm flipH="1">
            <a:off x="900597" y="1704888"/>
            <a:ext cx="173400" cy="15600"/>
          </a:xfrm>
          <a:prstGeom prst="straightConnector1">
            <a:avLst/>
          </a:prstGeom>
          <a:noFill/>
          <a:ln cap="flat" cmpd="sng" w="9525">
            <a:solidFill>
              <a:srgbClr val="FF0000"/>
            </a:solidFill>
            <a:prstDash val="solid"/>
            <a:round/>
            <a:headEnd len="med" w="med" type="none"/>
            <a:tailEnd len="med" w="med" type="none"/>
          </a:ln>
        </p:spPr>
      </p:cxnSp>
      <p:sp>
        <p:nvSpPr>
          <p:cNvPr id="220" name="Google Shape;220;p16"/>
          <p:cNvSpPr/>
          <p:nvPr/>
        </p:nvSpPr>
        <p:spPr>
          <a:xfrm>
            <a:off x="99512" y="3687738"/>
            <a:ext cx="6157800" cy="1353000"/>
          </a:xfrm>
          <a:prstGeom prst="roundRect">
            <a:avLst>
              <a:gd fmla="val 11308"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50">
                <a:solidFill>
                  <a:srgbClr val="D9D9D9"/>
                </a:solidFill>
                <a:latin typeface="Consolas"/>
                <a:ea typeface="Consolas"/>
                <a:cs typeface="Consolas"/>
                <a:sym typeface="Consolas"/>
              </a:rPr>
              <a:t>One related challenge that is still yet to be resolved is that the orientation of the MODIS grid </a:t>
            </a:r>
            <a:r>
              <a:rPr lang="en" sz="950">
                <a:solidFill>
                  <a:srgbClr val="D9D9D9"/>
                </a:solidFill>
                <a:latin typeface="Consolas"/>
                <a:ea typeface="Consolas"/>
                <a:cs typeface="Consolas"/>
                <a:sym typeface="Consolas"/>
              </a:rPr>
              <a:t>centroid</a:t>
            </a:r>
            <a:r>
              <a:rPr lang="en" sz="950">
                <a:solidFill>
                  <a:srgbClr val="D9D9D9"/>
                </a:solidFill>
                <a:latin typeface="Consolas"/>
                <a:ea typeface="Consolas"/>
                <a:cs typeface="Consolas"/>
                <a:sym typeface="Consolas"/>
              </a:rPr>
              <a:t> relative to the CERES footprint centroid is determined by the</a:t>
            </a:r>
            <a:br>
              <a:rPr lang="en" sz="950">
                <a:solidFill>
                  <a:srgbClr val="D9D9D9"/>
                </a:solidFill>
                <a:latin typeface="Consolas"/>
                <a:ea typeface="Consolas"/>
                <a:cs typeface="Consolas"/>
                <a:sym typeface="Consolas"/>
              </a:rPr>
            </a:br>
            <a:r>
              <a:rPr lang="en" sz="950">
                <a:solidFill>
                  <a:srgbClr val="D9D9D9"/>
                </a:solidFill>
                <a:latin typeface="Consolas"/>
                <a:ea typeface="Consolas"/>
                <a:cs typeface="Consolas"/>
                <a:sym typeface="Consolas"/>
              </a:rPr>
              <a:t>time derivative of CERES’ cross-track scan elevation</a:t>
            </a:r>
            <a:r>
              <a:rPr lang="en" sz="950">
                <a:solidFill>
                  <a:srgbClr val="D9D9D9"/>
                </a:solidFill>
                <a:latin typeface="Consolas"/>
                <a:ea typeface="Consolas"/>
                <a:cs typeface="Consolas"/>
                <a:sym typeface="Consolas"/>
              </a:rPr>
              <a:t> α</a:t>
            </a:r>
            <a:r>
              <a:rPr lang="en" sz="950">
                <a:solidFill>
                  <a:srgbClr val="D9D9D9"/>
                </a:solidFill>
                <a:latin typeface="Consolas"/>
                <a:ea typeface="Consolas"/>
                <a:cs typeface="Consolas"/>
                <a:sym typeface="Consolas"/>
              </a:rPr>
              <a:t> (satellite viewing </a:t>
            </a:r>
            <a:r>
              <a:rPr lang="en" sz="950">
                <a:solidFill>
                  <a:srgbClr val="D9D9D9"/>
                </a:solidFill>
                <a:latin typeface="Consolas"/>
                <a:ea typeface="Consolas"/>
                <a:cs typeface="Consolas"/>
                <a:sym typeface="Consolas"/>
              </a:rPr>
              <a:t>cone</a:t>
            </a:r>
            <a:r>
              <a:rPr lang="en" sz="950">
                <a:solidFill>
                  <a:srgbClr val="D9D9D9"/>
                </a:solidFill>
                <a:latin typeface="Consolas"/>
                <a:ea typeface="Consolas"/>
                <a:cs typeface="Consolas"/>
                <a:sym typeface="Consolas"/>
              </a:rPr>
              <a:t> angle),</a:t>
            </a:r>
            <a:br>
              <a:rPr lang="en" sz="950">
                <a:solidFill>
                  <a:srgbClr val="D9D9D9"/>
                </a:solidFill>
                <a:latin typeface="Consolas"/>
                <a:ea typeface="Consolas"/>
                <a:cs typeface="Consolas"/>
                <a:sym typeface="Consolas"/>
              </a:rPr>
            </a:br>
            <a:r>
              <a:rPr lang="en" sz="950">
                <a:solidFill>
                  <a:srgbClr val="D9D9D9"/>
                </a:solidFill>
                <a:latin typeface="Consolas"/>
                <a:ea typeface="Consolas"/>
                <a:cs typeface="Consolas"/>
                <a:sym typeface="Consolas"/>
              </a:rPr>
              <a:t>which alternates between cross-track sweeps, as </a:t>
            </a:r>
            <a:r>
              <a:rPr lang="en" sz="950">
                <a:solidFill>
                  <a:srgbClr val="D9D9D9"/>
                </a:solidFill>
                <a:latin typeface="Consolas"/>
                <a:ea typeface="Consolas"/>
                <a:cs typeface="Consolas"/>
                <a:sym typeface="Consolas"/>
              </a:rPr>
              <a:t>diagrammed</a:t>
            </a:r>
            <a:r>
              <a:rPr lang="en" sz="950">
                <a:solidFill>
                  <a:srgbClr val="D9D9D9"/>
                </a:solidFill>
                <a:latin typeface="Consolas"/>
                <a:ea typeface="Consolas"/>
                <a:cs typeface="Consolas"/>
                <a:sym typeface="Consolas"/>
              </a:rPr>
              <a:t> by the figure to the right.</a:t>
            </a:r>
            <a:endParaRPr sz="950">
              <a:solidFill>
                <a:srgbClr val="D9D9D9"/>
              </a:solidFill>
              <a:latin typeface="Consolas"/>
              <a:ea typeface="Consolas"/>
              <a:cs typeface="Consolas"/>
              <a:sym typeface="Consolas"/>
            </a:endParaRPr>
          </a:p>
          <a:p>
            <a:pPr indent="0" lvl="0" marL="0" rtl="0" algn="l">
              <a:spcBef>
                <a:spcPts val="0"/>
              </a:spcBef>
              <a:spcAft>
                <a:spcPts val="0"/>
              </a:spcAft>
              <a:buNone/>
            </a:pPr>
            <a:r>
              <a:t/>
            </a:r>
            <a:endParaRPr sz="950">
              <a:solidFill>
                <a:srgbClr val="D9D9D9"/>
              </a:solidFill>
              <a:latin typeface="Consolas"/>
              <a:ea typeface="Consolas"/>
              <a:cs typeface="Consolas"/>
              <a:sym typeface="Consolas"/>
            </a:endParaRPr>
          </a:p>
          <a:p>
            <a:pPr indent="0" lvl="0" marL="0" rtl="0" algn="l">
              <a:spcBef>
                <a:spcPts val="0"/>
              </a:spcBef>
              <a:spcAft>
                <a:spcPts val="0"/>
              </a:spcAft>
              <a:buNone/>
            </a:pPr>
            <a:r>
              <a:rPr lang="en" sz="950">
                <a:solidFill>
                  <a:srgbClr val="D9D9D9"/>
                </a:solidFill>
                <a:latin typeface="Consolas"/>
                <a:ea typeface="Consolas"/>
                <a:cs typeface="Consolas"/>
                <a:sym typeface="Consolas"/>
              </a:rPr>
              <a:t>Despite being specified in the ATBD, the derivative quantity isn’t included in the CERES SSF data product. Since the above geometry is entirely calculated from relative geodetic values, it also cannot be directly inferred from the data.</a:t>
            </a:r>
            <a:endParaRPr sz="950">
              <a:solidFill>
                <a:srgbClr val="D9D9D9"/>
              </a:solidFill>
              <a:latin typeface="Consolas"/>
              <a:ea typeface="Consolas"/>
              <a:cs typeface="Consolas"/>
              <a:sym typeface="Consolas"/>
            </a:endParaRPr>
          </a:p>
        </p:txBody>
      </p:sp>
      <p:pic>
        <p:nvPicPr>
          <p:cNvPr id="221" name="Google Shape;221;p16"/>
          <p:cNvPicPr preferRelativeResize="0"/>
          <p:nvPr/>
        </p:nvPicPr>
        <p:blipFill rotWithShape="1">
          <a:blip r:embed="rId8">
            <a:alphaModFix/>
          </a:blip>
          <a:srcRect b="8449" l="0" r="0" t="17100"/>
          <a:stretch/>
        </p:blipFill>
        <p:spPr>
          <a:xfrm>
            <a:off x="6501780" y="3510642"/>
            <a:ext cx="2405940" cy="1157595"/>
          </a:xfrm>
          <a:prstGeom prst="rect">
            <a:avLst/>
          </a:prstGeom>
          <a:noFill/>
          <a:ln>
            <a:noFill/>
          </a:ln>
        </p:spPr>
      </p:pic>
      <p:sp>
        <p:nvSpPr>
          <p:cNvPr id="222" name="Google Shape;222;p16"/>
          <p:cNvSpPr txBox="1"/>
          <p:nvPr/>
        </p:nvSpPr>
        <p:spPr>
          <a:xfrm>
            <a:off x="6655156" y="156222"/>
            <a:ext cx="10767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rgbClr val="FF0000"/>
                </a:solidFill>
              </a:rPr>
              <a:t>negative</a:t>
            </a:r>
            <a:endParaRPr b="1" sz="700">
              <a:solidFill>
                <a:srgbClr val="FF0000"/>
              </a:solidFill>
            </a:endParaRPr>
          </a:p>
        </p:txBody>
      </p:sp>
      <p:cxnSp>
        <p:nvCxnSpPr>
          <p:cNvPr id="223" name="Google Shape;223;p16"/>
          <p:cNvCxnSpPr/>
          <p:nvPr/>
        </p:nvCxnSpPr>
        <p:spPr>
          <a:xfrm flipH="1">
            <a:off x="6787092" y="321172"/>
            <a:ext cx="154500" cy="528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17"/>
          <p:cNvSpPr/>
          <p:nvPr/>
        </p:nvSpPr>
        <p:spPr>
          <a:xfrm>
            <a:off x="90526" y="83150"/>
            <a:ext cx="3141000" cy="482100"/>
          </a:xfrm>
          <a:prstGeom prst="roundRect">
            <a:avLst>
              <a:gd fmla="val 25716"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EFEFEF"/>
                </a:solidFill>
                <a:latin typeface="Consolas"/>
                <a:ea typeface="Consolas"/>
                <a:cs typeface="Consolas"/>
                <a:sym typeface="Consolas"/>
              </a:rPr>
              <a:t>The next steps:</a:t>
            </a:r>
            <a:endParaRPr sz="900">
              <a:solidFill>
                <a:srgbClr val="D9D9D9"/>
              </a:solidFill>
              <a:latin typeface="Consolas"/>
              <a:ea typeface="Consolas"/>
              <a:cs typeface="Consolas"/>
              <a:sym typeface="Consolas"/>
            </a:endParaRPr>
          </a:p>
        </p:txBody>
      </p:sp>
      <p:sp>
        <p:nvSpPr>
          <p:cNvPr id="229" name="Google Shape;229;p17"/>
          <p:cNvSpPr/>
          <p:nvPr/>
        </p:nvSpPr>
        <p:spPr>
          <a:xfrm>
            <a:off x="90525" y="650982"/>
            <a:ext cx="5720400" cy="1693800"/>
          </a:xfrm>
          <a:prstGeom prst="roundRect">
            <a:avLst>
              <a:gd fmla="val 7507"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50" u="sng">
                <a:solidFill>
                  <a:srgbClr val="D9D9D9"/>
                </a:solidFill>
                <a:latin typeface="Consolas"/>
                <a:ea typeface="Consolas"/>
                <a:cs typeface="Consolas"/>
                <a:sym typeface="Consolas"/>
              </a:rPr>
              <a:t>Data Source</a:t>
            </a:r>
            <a:r>
              <a:rPr b="1" lang="en" sz="950">
                <a:solidFill>
                  <a:srgbClr val="D9D9D9"/>
                </a:solidFill>
                <a:latin typeface="Consolas"/>
                <a:ea typeface="Consolas"/>
                <a:cs typeface="Consolas"/>
                <a:sym typeface="Consolas"/>
              </a:rPr>
              <a:t>:</a:t>
            </a:r>
            <a:endParaRPr b="1" sz="950">
              <a:solidFill>
                <a:srgbClr val="D9D9D9"/>
              </a:solidFill>
              <a:latin typeface="Consolas"/>
              <a:ea typeface="Consolas"/>
              <a:cs typeface="Consolas"/>
              <a:sym typeface="Consolas"/>
            </a:endParaRPr>
          </a:p>
          <a:p>
            <a:pPr indent="0" lvl="0" marL="0" rtl="0" algn="l">
              <a:spcBef>
                <a:spcPts val="0"/>
              </a:spcBef>
              <a:spcAft>
                <a:spcPts val="0"/>
              </a:spcAft>
              <a:buNone/>
            </a:pPr>
            <a:r>
              <a:t/>
            </a:r>
            <a:endParaRPr sz="800">
              <a:solidFill>
                <a:srgbClr val="D9D9D9"/>
              </a:solidFill>
              <a:latin typeface="Consolas"/>
              <a:ea typeface="Consolas"/>
              <a:cs typeface="Consolas"/>
              <a:sym typeface="Consolas"/>
            </a:endParaRPr>
          </a:p>
          <a:p>
            <a:pPr indent="0" lvl="0" marL="0" rtl="0" algn="l">
              <a:spcBef>
                <a:spcPts val="0"/>
              </a:spcBef>
              <a:spcAft>
                <a:spcPts val="0"/>
              </a:spcAft>
              <a:buNone/>
            </a:pPr>
            <a:r>
              <a:rPr lang="en" sz="800">
                <a:solidFill>
                  <a:srgbClr val="D9D9D9"/>
                </a:solidFill>
                <a:latin typeface="Consolas"/>
                <a:ea typeface="Consolas"/>
                <a:cs typeface="Consolas"/>
                <a:sym typeface="Consolas"/>
              </a:rPr>
              <a:t>The data tensors yielded by </a:t>
            </a:r>
            <a:r>
              <a:rPr b="1" lang="en" sz="800">
                <a:solidFill>
                  <a:srgbClr val="B6D7A8"/>
                </a:solidFill>
                <a:latin typeface="Consolas"/>
                <a:ea typeface="Consolas"/>
                <a:cs typeface="Consolas"/>
                <a:sym typeface="Consolas"/>
              </a:rPr>
              <a:t>generate_samples.gen_swaths_samples</a:t>
            </a:r>
            <a:endParaRPr b="1" sz="800">
              <a:solidFill>
                <a:srgbClr val="B6D7A8"/>
              </a:solidFill>
              <a:latin typeface="Consolas"/>
              <a:ea typeface="Consolas"/>
              <a:cs typeface="Consolas"/>
              <a:sym typeface="Consolas"/>
            </a:endParaRPr>
          </a:p>
          <a:p>
            <a:pPr indent="0" lvl="0" marL="0" rtl="0" algn="l">
              <a:spcBef>
                <a:spcPts val="0"/>
              </a:spcBef>
              <a:spcAft>
                <a:spcPts val="0"/>
              </a:spcAft>
              <a:buNone/>
            </a:pPr>
            <a:r>
              <a:rPr lang="en" sz="800">
                <a:solidFill>
                  <a:srgbClr val="D9D9D9"/>
                </a:solidFill>
                <a:latin typeface="Consolas"/>
                <a:ea typeface="Consolas"/>
                <a:cs typeface="Consolas"/>
                <a:sym typeface="Consolas"/>
              </a:rPr>
              <a:t>are structured as tuples: </a:t>
            </a:r>
            <a:r>
              <a:rPr b="1" lang="en" sz="800">
                <a:solidFill>
                  <a:srgbClr val="D9D9D9"/>
                </a:solidFill>
                <a:latin typeface="Consolas"/>
                <a:ea typeface="Consolas"/>
                <a:cs typeface="Consolas"/>
                <a:sym typeface="Consolas"/>
              </a:rPr>
              <a:t>((M, G, P), C),</a:t>
            </a:r>
            <a:r>
              <a:rPr lang="en" sz="800">
                <a:solidFill>
                  <a:srgbClr val="D9D9D9"/>
                </a:solidFill>
                <a:latin typeface="Consolas"/>
                <a:ea typeface="Consolas"/>
                <a:cs typeface="Consolas"/>
                <a:sym typeface="Consolas"/>
              </a:rPr>
              <a:t> each containing </a:t>
            </a:r>
            <a:r>
              <a:rPr b="1" lang="en" sz="800">
                <a:solidFill>
                  <a:srgbClr val="D9D9D9"/>
                </a:solidFill>
                <a:latin typeface="Consolas"/>
                <a:ea typeface="Consolas"/>
                <a:cs typeface="Consolas"/>
                <a:sym typeface="Consolas"/>
              </a:rPr>
              <a:t>B</a:t>
            </a:r>
            <a:r>
              <a:rPr lang="en" sz="800">
                <a:solidFill>
                  <a:srgbClr val="D9D9D9"/>
                </a:solidFill>
                <a:latin typeface="Consolas"/>
                <a:ea typeface="Consolas"/>
                <a:cs typeface="Consolas"/>
                <a:sym typeface="Consolas"/>
              </a:rPr>
              <a:t> batch samples:</a:t>
            </a:r>
            <a:endParaRPr sz="800">
              <a:solidFill>
                <a:srgbClr val="D9D9D9"/>
              </a:solidFill>
              <a:latin typeface="Consolas"/>
              <a:ea typeface="Consolas"/>
              <a:cs typeface="Consolas"/>
              <a:sym typeface="Consolas"/>
            </a:endParaRPr>
          </a:p>
          <a:p>
            <a:pPr indent="0" lvl="0" marL="0" rtl="0" algn="l">
              <a:spcBef>
                <a:spcPts val="0"/>
              </a:spcBef>
              <a:spcAft>
                <a:spcPts val="0"/>
              </a:spcAft>
              <a:buNone/>
            </a:pPr>
            <a:r>
              <a:t/>
            </a:r>
            <a:endParaRPr b="1" sz="800">
              <a:solidFill>
                <a:srgbClr val="D9D9D9"/>
              </a:solidFill>
              <a:latin typeface="Consolas"/>
              <a:ea typeface="Consolas"/>
              <a:cs typeface="Consolas"/>
              <a:sym typeface="Consolas"/>
            </a:endParaRPr>
          </a:p>
          <a:p>
            <a:pPr indent="0" lvl="0" marL="0" rtl="0" algn="l">
              <a:spcBef>
                <a:spcPts val="0"/>
              </a:spcBef>
              <a:spcAft>
                <a:spcPts val="0"/>
              </a:spcAft>
              <a:buNone/>
            </a:pPr>
            <a:r>
              <a:rPr b="1" lang="en" sz="800">
                <a:solidFill>
                  <a:srgbClr val="D9D9D9"/>
                </a:solidFill>
                <a:latin typeface="Consolas"/>
                <a:ea typeface="Consolas"/>
                <a:cs typeface="Consolas"/>
                <a:sym typeface="Consolas"/>
              </a:rPr>
              <a:t>M := </a:t>
            </a:r>
            <a:r>
              <a:rPr lang="en" sz="800">
                <a:solidFill>
                  <a:srgbClr val="EFEFEF"/>
                </a:solidFill>
                <a:latin typeface="Consolas"/>
                <a:ea typeface="Consolas"/>
                <a:cs typeface="Consolas"/>
                <a:sym typeface="Consolas"/>
              </a:rPr>
              <a:t>(</a:t>
            </a:r>
            <a:r>
              <a:rPr b="1" lang="en" sz="800">
                <a:solidFill>
                  <a:srgbClr val="EFEFEF"/>
                </a:solidFill>
                <a:latin typeface="Consolas"/>
                <a:ea typeface="Consolas"/>
                <a:cs typeface="Consolas"/>
                <a:sym typeface="Consolas"/>
              </a:rPr>
              <a:t>B</a:t>
            </a:r>
            <a:r>
              <a:rPr lang="en" sz="800">
                <a:solidFill>
                  <a:srgbClr val="EFEFEF"/>
                </a:solidFill>
                <a:latin typeface="Consolas"/>
                <a:ea typeface="Consolas"/>
                <a:cs typeface="Consolas"/>
                <a:sym typeface="Consolas"/>
              </a:rPr>
              <a:t>,</a:t>
            </a:r>
            <a:r>
              <a:rPr b="1" lang="en" sz="800">
                <a:solidFill>
                  <a:srgbClr val="EFEFEF"/>
                </a:solidFill>
                <a:latin typeface="Consolas"/>
                <a:ea typeface="Consolas"/>
                <a:cs typeface="Consolas"/>
                <a:sym typeface="Consolas"/>
              </a:rPr>
              <a:t>W</a:t>
            </a:r>
            <a:r>
              <a:rPr lang="en" sz="800">
                <a:solidFill>
                  <a:srgbClr val="EFEFEF"/>
                </a:solidFill>
                <a:latin typeface="Consolas"/>
                <a:ea typeface="Consolas"/>
                <a:cs typeface="Consolas"/>
                <a:sym typeface="Consolas"/>
              </a:rPr>
              <a:t>,</a:t>
            </a:r>
            <a:r>
              <a:rPr b="1" lang="en" sz="800">
                <a:solidFill>
                  <a:srgbClr val="EFEFEF"/>
                </a:solidFill>
                <a:latin typeface="Consolas"/>
                <a:ea typeface="Consolas"/>
                <a:cs typeface="Consolas"/>
                <a:sym typeface="Consolas"/>
              </a:rPr>
              <a:t>W</a:t>
            </a:r>
            <a:r>
              <a:rPr lang="en" sz="800">
                <a:solidFill>
                  <a:srgbClr val="EFEFEF"/>
                </a:solidFill>
                <a:latin typeface="Consolas"/>
                <a:ea typeface="Consolas"/>
                <a:cs typeface="Consolas"/>
                <a:sym typeface="Consolas"/>
              </a:rPr>
              <a:t>,</a:t>
            </a:r>
            <a:r>
              <a:rPr b="1" lang="en" sz="800">
                <a:solidFill>
                  <a:srgbClr val="EFEFEF"/>
                </a:solidFill>
                <a:latin typeface="Consolas"/>
                <a:ea typeface="Consolas"/>
                <a:cs typeface="Consolas"/>
                <a:sym typeface="Consolas"/>
              </a:rPr>
              <a:t>F</a:t>
            </a:r>
            <a:r>
              <a:rPr b="1" baseline="-25000" lang="en" sz="800">
                <a:solidFill>
                  <a:srgbClr val="EFEFEF"/>
                </a:solidFill>
                <a:latin typeface="Consolas"/>
                <a:ea typeface="Consolas"/>
                <a:cs typeface="Consolas"/>
                <a:sym typeface="Consolas"/>
              </a:rPr>
              <a:t>M</a:t>
            </a:r>
            <a:r>
              <a:rPr lang="en" sz="800">
                <a:solidFill>
                  <a:srgbClr val="EFEFEF"/>
                </a:solidFill>
                <a:latin typeface="Consolas"/>
                <a:ea typeface="Consolas"/>
                <a:cs typeface="Consolas"/>
                <a:sym typeface="Consolas"/>
              </a:rPr>
              <a:t>)	</a:t>
            </a:r>
            <a:r>
              <a:rPr lang="en" sz="800">
                <a:solidFill>
                  <a:srgbClr val="D9D9D9"/>
                </a:solidFill>
                <a:latin typeface="Consolas"/>
                <a:ea typeface="Consolas"/>
                <a:cs typeface="Consolas"/>
                <a:sym typeface="Consolas"/>
              </a:rPr>
              <a:t>MODIS reflectance or brightness temperature in </a:t>
            </a:r>
            <a:r>
              <a:rPr b="1" lang="en" sz="800">
                <a:solidFill>
                  <a:srgbClr val="D9D9D9"/>
                </a:solidFill>
                <a:latin typeface="Consolas"/>
                <a:ea typeface="Consolas"/>
                <a:cs typeface="Consolas"/>
                <a:sym typeface="Consolas"/>
              </a:rPr>
              <a:t>F</a:t>
            </a:r>
            <a:r>
              <a:rPr b="1" baseline="-25000" lang="en" sz="800">
                <a:solidFill>
                  <a:srgbClr val="D9D9D9"/>
                </a:solidFill>
                <a:latin typeface="Consolas"/>
                <a:ea typeface="Consolas"/>
                <a:cs typeface="Consolas"/>
                <a:sym typeface="Consolas"/>
              </a:rPr>
              <a:t>M</a:t>
            </a:r>
            <a:r>
              <a:rPr b="1" lang="en" sz="800">
                <a:solidFill>
                  <a:srgbClr val="D9D9D9"/>
                </a:solidFill>
                <a:latin typeface="Consolas"/>
                <a:ea typeface="Consolas"/>
                <a:cs typeface="Consolas"/>
                <a:sym typeface="Consolas"/>
              </a:rPr>
              <a:t> </a:t>
            </a:r>
            <a:r>
              <a:rPr lang="en" sz="800">
                <a:solidFill>
                  <a:srgbClr val="D9D9D9"/>
                </a:solidFill>
                <a:latin typeface="Consolas"/>
                <a:ea typeface="Consolas"/>
                <a:cs typeface="Consolas"/>
                <a:sym typeface="Consolas"/>
              </a:rPr>
              <a:t>bands</a:t>
            </a:r>
            <a:endParaRPr sz="800">
              <a:solidFill>
                <a:srgbClr val="D9D9D9"/>
              </a:solidFill>
              <a:latin typeface="Consolas"/>
              <a:ea typeface="Consolas"/>
              <a:cs typeface="Consolas"/>
              <a:sym typeface="Consolas"/>
            </a:endParaRPr>
          </a:p>
          <a:p>
            <a:pPr indent="0" lvl="0" marL="0" rtl="0" algn="l">
              <a:spcBef>
                <a:spcPts val="0"/>
              </a:spcBef>
              <a:spcAft>
                <a:spcPts val="0"/>
              </a:spcAft>
              <a:buNone/>
            </a:pPr>
            <a:r>
              <a:rPr b="1" lang="en" sz="800">
                <a:solidFill>
                  <a:srgbClr val="D9D9D9"/>
                </a:solidFill>
                <a:latin typeface="Consolas"/>
                <a:ea typeface="Consolas"/>
                <a:cs typeface="Consolas"/>
                <a:sym typeface="Consolas"/>
              </a:rPr>
              <a:t>G := </a:t>
            </a:r>
            <a:r>
              <a:rPr lang="en" sz="800">
                <a:solidFill>
                  <a:srgbClr val="EFEFEF"/>
                </a:solidFill>
                <a:latin typeface="Consolas"/>
                <a:ea typeface="Consolas"/>
                <a:cs typeface="Consolas"/>
                <a:sym typeface="Consolas"/>
              </a:rPr>
              <a:t>(</a:t>
            </a:r>
            <a:r>
              <a:rPr b="1" lang="en" sz="800">
                <a:solidFill>
                  <a:srgbClr val="EFEFEF"/>
                </a:solidFill>
                <a:latin typeface="Consolas"/>
                <a:ea typeface="Consolas"/>
                <a:cs typeface="Consolas"/>
                <a:sym typeface="Consolas"/>
              </a:rPr>
              <a:t>B</a:t>
            </a:r>
            <a:r>
              <a:rPr lang="en" sz="800">
                <a:solidFill>
                  <a:srgbClr val="EFEFEF"/>
                </a:solidFill>
                <a:latin typeface="Consolas"/>
                <a:ea typeface="Consolas"/>
                <a:cs typeface="Consolas"/>
                <a:sym typeface="Consolas"/>
              </a:rPr>
              <a:t>,1,1,</a:t>
            </a:r>
            <a:r>
              <a:rPr b="1" lang="en" sz="800">
                <a:solidFill>
                  <a:srgbClr val="EFEFEF"/>
                </a:solidFill>
                <a:latin typeface="Consolas"/>
                <a:ea typeface="Consolas"/>
                <a:cs typeface="Consolas"/>
                <a:sym typeface="Consolas"/>
              </a:rPr>
              <a:t>F</a:t>
            </a:r>
            <a:r>
              <a:rPr b="1" baseline="-25000" lang="en" sz="800">
                <a:solidFill>
                  <a:srgbClr val="EFEFEF"/>
                </a:solidFill>
                <a:latin typeface="Consolas"/>
                <a:ea typeface="Consolas"/>
                <a:cs typeface="Consolas"/>
                <a:sym typeface="Consolas"/>
              </a:rPr>
              <a:t>G</a:t>
            </a:r>
            <a:r>
              <a:rPr lang="en" sz="800">
                <a:solidFill>
                  <a:srgbClr val="EFEFEF"/>
                </a:solidFill>
                <a:latin typeface="Consolas"/>
                <a:ea typeface="Consolas"/>
                <a:cs typeface="Consolas"/>
                <a:sym typeface="Consolas"/>
              </a:rPr>
              <a:t>)	Full-footprint viewing geometry </a:t>
            </a:r>
            <a:r>
              <a:rPr b="1" lang="en" sz="800">
                <a:solidFill>
                  <a:srgbClr val="EFEFEF"/>
                </a:solidFill>
                <a:latin typeface="Consolas"/>
                <a:ea typeface="Consolas"/>
                <a:cs typeface="Consolas"/>
                <a:sym typeface="Consolas"/>
              </a:rPr>
              <a:t>F</a:t>
            </a:r>
            <a:r>
              <a:rPr b="1" baseline="-25000" lang="en" sz="800">
                <a:solidFill>
                  <a:srgbClr val="EFEFEF"/>
                </a:solidFill>
                <a:latin typeface="Consolas"/>
                <a:ea typeface="Consolas"/>
                <a:cs typeface="Consolas"/>
                <a:sym typeface="Consolas"/>
              </a:rPr>
              <a:t>G</a:t>
            </a:r>
            <a:r>
              <a:rPr b="1" lang="en" sz="800">
                <a:solidFill>
                  <a:srgbClr val="EFEFEF"/>
                </a:solidFill>
                <a:latin typeface="Consolas"/>
                <a:ea typeface="Consolas"/>
                <a:cs typeface="Consolas"/>
                <a:sym typeface="Consolas"/>
              </a:rPr>
              <a:t>:=(sol_zen, sat_zen, rel_azi)</a:t>
            </a:r>
            <a:endParaRPr b="1" sz="800">
              <a:solidFill>
                <a:srgbClr val="EFEFEF"/>
              </a:solidFill>
              <a:latin typeface="Consolas"/>
              <a:ea typeface="Consolas"/>
              <a:cs typeface="Consolas"/>
              <a:sym typeface="Consolas"/>
            </a:endParaRPr>
          </a:p>
          <a:p>
            <a:pPr indent="0" lvl="0" marL="0" rtl="0" algn="l">
              <a:spcBef>
                <a:spcPts val="0"/>
              </a:spcBef>
              <a:spcAft>
                <a:spcPts val="0"/>
              </a:spcAft>
              <a:buNone/>
            </a:pPr>
            <a:r>
              <a:rPr b="1" lang="en" sz="800">
                <a:solidFill>
                  <a:srgbClr val="EFEFEF"/>
                </a:solidFill>
                <a:latin typeface="Consolas"/>
                <a:ea typeface="Consolas"/>
                <a:cs typeface="Consolas"/>
                <a:sym typeface="Consolas"/>
              </a:rPr>
              <a:t>P := </a:t>
            </a:r>
            <a:r>
              <a:rPr lang="en" sz="800">
                <a:solidFill>
                  <a:srgbClr val="EFEFEF"/>
                </a:solidFill>
                <a:latin typeface="Consolas"/>
                <a:ea typeface="Consolas"/>
                <a:cs typeface="Consolas"/>
                <a:sym typeface="Consolas"/>
              </a:rPr>
              <a:t>(</a:t>
            </a:r>
            <a:r>
              <a:rPr b="1" lang="en" sz="800">
                <a:solidFill>
                  <a:srgbClr val="EFEFEF"/>
                </a:solidFill>
                <a:latin typeface="Consolas"/>
                <a:ea typeface="Consolas"/>
                <a:cs typeface="Consolas"/>
                <a:sym typeface="Consolas"/>
              </a:rPr>
              <a:t>B</a:t>
            </a:r>
            <a:r>
              <a:rPr lang="en" sz="800">
                <a:solidFill>
                  <a:srgbClr val="EFEFEF"/>
                </a:solidFill>
                <a:latin typeface="Consolas"/>
                <a:ea typeface="Consolas"/>
                <a:cs typeface="Consolas"/>
                <a:sym typeface="Consolas"/>
              </a:rPr>
              <a:t>,</a:t>
            </a:r>
            <a:r>
              <a:rPr b="1" lang="en" sz="800">
                <a:solidFill>
                  <a:srgbClr val="EFEFEF"/>
                </a:solidFill>
                <a:latin typeface="Consolas"/>
                <a:ea typeface="Consolas"/>
                <a:cs typeface="Consolas"/>
                <a:sym typeface="Consolas"/>
              </a:rPr>
              <a:t>W</a:t>
            </a:r>
            <a:r>
              <a:rPr lang="en" sz="800">
                <a:solidFill>
                  <a:srgbClr val="EFEFEF"/>
                </a:solidFill>
                <a:latin typeface="Consolas"/>
                <a:ea typeface="Consolas"/>
                <a:cs typeface="Consolas"/>
                <a:sym typeface="Consolas"/>
              </a:rPr>
              <a:t>,</a:t>
            </a:r>
            <a:r>
              <a:rPr b="1" lang="en" sz="800">
                <a:solidFill>
                  <a:srgbClr val="EFEFEF"/>
                </a:solidFill>
                <a:latin typeface="Consolas"/>
                <a:ea typeface="Consolas"/>
                <a:cs typeface="Consolas"/>
                <a:sym typeface="Consolas"/>
              </a:rPr>
              <a:t>W</a:t>
            </a:r>
            <a:r>
              <a:rPr lang="en" sz="800">
                <a:solidFill>
                  <a:srgbClr val="EFEFEF"/>
                </a:solidFill>
                <a:latin typeface="Consolas"/>
                <a:ea typeface="Consolas"/>
                <a:cs typeface="Consolas"/>
                <a:sym typeface="Consolas"/>
              </a:rPr>
              <a:t>,1</a:t>
            </a:r>
            <a:r>
              <a:rPr baseline="-25000" lang="en" sz="800">
                <a:solidFill>
                  <a:srgbClr val="EFEFEF"/>
                </a:solidFill>
                <a:latin typeface="Consolas"/>
                <a:ea typeface="Consolas"/>
                <a:cs typeface="Consolas"/>
                <a:sym typeface="Consolas"/>
              </a:rPr>
              <a:t> </a:t>
            </a:r>
            <a:r>
              <a:rPr lang="en" sz="800">
                <a:solidFill>
                  <a:srgbClr val="EFEFEF"/>
                </a:solidFill>
                <a:latin typeface="Consolas"/>
                <a:ea typeface="Consolas"/>
                <a:cs typeface="Consolas"/>
                <a:sym typeface="Consolas"/>
              </a:rPr>
              <a:t>)	2D PSF probability distribution over the MODIS domain</a:t>
            </a:r>
            <a:endParaRPr sz="800">
              <a:solidFill>
                <a:srgbClr val="EFEFEF"/>
              </a:solidFill>
              <a:latin typeface="Consolas"/>
              <a:ea typeface="Consolas"/>
              <a:cs typeface="Consolas"/>
              <a:sym typeface="Consolas"/>
            </a:endParaRPr>
          </a:p>
          <a:p>
            <a:pPr indent="0" lvl="0" marL="0" rtl="0" algn="l">
              <a:spcBef>
                <a:spcPts val="0"/>
              </a:spcBef>
              <a:spcAft>
                <a:spcPts val="0"/>
              </a:spcAft>
              <a:buNone/>
            </a:pPr>
            <a:r>
              <a:rPr b="1" lang="en" sz="800">
                <a:solidFill>
                  <a:srgbClr val="EFEFEF"/>
                </a:solidFill>
                <a:latin typeface="Consolas"/>
                <a:ea typeface="Consolas"/>
                <a:cs typeface="Consolas"/>
                <a:sym typeface="Consolas"/>
              </a:rPr>
              <a:t>C := </a:t>
            </a:r>
            <a:r>
              <a:rPr lang="en" sz="800">
                <a:solidFill>
                  <a:srgbClr val="EFEFEF"/>
                </a:solidFill>
                <a:latin typeface="Consolas"/>
                <a:ea typeface="Consolas"/>
                <a:cs typeface="Consolas"/>
                <a:sym typeface="Consolas"/>
              </a:rPr>
              <a:t>(</a:t>
            </a:r>
            <a:r>
              <a:rPr b="1" lang="en" sz="800">
                <a:solidFill>
                  <a:srgbClr val="EFEFEF"/>
                </a:solidFill>
                <a:latin typeface="Consolas"/>
                <a:ea typeface="Consolas"/>
                <a:cs typeface="Consolas"/>
                <a:sym typeface="Consolas"/>
              </a:rPr>
              <a:t>B</a:t>
            </a:r>
            <a:r>
              <a:rPr lang="en" sz="800">
                <a:solidFill>
                  <a:srgbClr val="EFEFEF"/>
                </a:solidFill>
                <a:latin typeface="Consolas"/>
                <a:ea typeface="Consolas"/>
                <a:cs typeface="Consolas"/>
                <a:sym typeface="Consolas"/>
              </a:rPr>
              <a:t>,1,1,</a:t>
            </a:r>
            <a:r>
              <a:rPr b="1" lang="en" sz="800">
                <a:solidFill>
                  <a:srgbClr val="EFEFEF"/>
                </a:solidFill>
                <a:latin typeface="Consolas"/>
                <a:ea typeface="Consolas"/>
                <a:cs typeface="Consolas"/>
                <a:sym typeface="Consolas"/>
              </a:rPr>
              <a:t>F</a:t>
            </a:r>
            <a:r>
              <a:rPr b="1" baseline="-25000" lang="en" sz="800">
                <a:solidFill>
                  <a:srgbClr val="EFEFEF"/>
                </a:solidFill>
                <a:latin typeface="Consolas"/>
                <a:ea typeface="Consolas"/>
                <a:cs typeface="Consolas"/>
                <a:sym typeface="Consolas"/>
              </a:rPr>
              <a:t>C</a:t>
            </a:r>
            <a:r>
              <a:rPr lang="en" sz="800">
                <a:solidFill>
                  <a:srgbClr val="EFEFEF"/>
                </a:solidFill>
                <a:latin typeface="Consolas"/>
                <a:ea typeface="Consolas"/>
                <a:cs typeface="Consolas"/>
                <a:sym typeface="Consolas"/>
              </a:rPr>
              <a:t>)	CERES footprint over the MODIS domain </a:t>
            </a:r>
            <a:r>
              <a:rPr b="1" lang="en" sz="800">
                <a:solidFill>
                  <a:srgbClr val="EFEFEF"/>
                </a:solidFill>
                <a:latin typeface="Consolas"/>
                <a:ea typeface="Consolas"/>
                <a:cs typeface="Consolas"/>
                <a:sym typeface="Consolas"/>
              </a:rPr>
              <a:t>F</a:t>
            </a:r>
            <a:r>
              <a:rPr b="1" baseline="-25000" lang="en" sz="800">
                <a:solidFill>
                  <a:srgbClr val="EFEFEF"/>
                </a:solidFill>
                <a:latin typeface="Consolas"/>
                <a:ea typeface="Consolas"/>
                <a:cs typeface="Consolas"/>
                <a:sym typeface="Consolas"/>
              </a:rPr>
              <a:t>C</a:t>
            </a:r>
            <a:r>
              <a:rPr b="1" lang="en" sz="800">
                <a:solidFill>
                  <a:srgbClr val="EFEFEF"/>
                </a:solidFill>
                <a:latin typeface="Consolas"/>
                <a:ea typeface="Consolas"/>
                <a:cs typeface="Consolas"/>
                <a:sym typeface="Consolas"/>
              </a:rPr>
              <a:t>:=(lw_flux, sw_flux)</a:t>
            </a:r>
            <a:endParaRPr b="1" sz="800">
              <a:solidFill>
                <a:srgbClr val="EFEFEF"/>
              </a:solidFill>
              <a:latin typeface="Consolas"/>
              <a:ea typeface="Consolas"/>
              <a:cs typeface="Consolas"/>
              <a:sym typeface="Consolas"/>
            </a:endParaRPr>
          </a:p>
          <a:p>
            <a:pPr indent="0" lvl="0" marL="0" rtl="0" algn="l">
              <a:spcBef>
                <a:spcPts val="0"/>
              </a:spcBef>
              <a:spcAft>
                <a:spcPts val="0"/>
              </a:spcAft>
              <a:buNone/>
            </a:pPr>
            <a:r>
              <a:t/>
            </a:r>
            <a:endParaRPr sz="800">
              <a:solidFill>
                <a:srgbClr val="D9D9D9"/>
              </a:solidFill>
              <a:latin typeface="Consolas"/>
              <a:ea typeface="Consolas"/>
              <a:cs typeface="Consolas"/>
              <a:sym typeface="Consolas"/>
            </a:endParaRPr>
          </a:p>
          <a:p>
            <a:pPr indent="0" lvl="0" marL="0" rtl="0" algn="l">
              <a:spcBef>
                <a:spcPts val="0"/>
              </a:spcBef>
              <a:spcAft>
                <a:spcPts val="0"/>
              </a:spcAft>
              <a:buNone/>
            </a:pPr>
            <a:r>
              <a:rPr lang="en" sz="800">
                <a:solidFill>
                  <a:srgbClr val="D9D9D9"/>
                </a:solidFill>
                <a:latin typeface="Consolas"/>
                <a:ea typeface="Consolas"/>
                <a:cs typeface="Consolas"/>
                <a:sym typeface="Consolas"/>
              </a:rPr>
              <a:t>The generator also provides options for linear normalization,</a:t>
            </a:r>
            <a:endParaRPr sz="800">
              <a:solidFill>
                <a:srgbClr val="D9D9D9"/>
              </a:solidFill>
              <a:latin typeface="Consolas"/>
              <a:ea typeface="Consolas"/>
              <a:cs typeface="Consolas"/>
              <a:sym typeface="Consolas"/>
            </a:endParaRPr>
          </a:p>
          <a:p>
            <a:pPr indent="0" lvl="0" marL="0" rtl="0" algn="l">
              <a:spcBef>
                <a:spcPts val="0"/>
              </a:spcBef>
              <a:spcAft>
                <a:spcPts val="0"/>
              </a:spcAft>
              <a:buNone/>
            </a:pPr>
            <a:r>
              <a:rPr lang="en" sz="800">
                <a:solidFill>
                  <a:srgbClr val="D9D9D9"/>
                </a:solidFill>
                <a:latin typeface="Consolas"/>
                <a:ea typeface="Consolas"/>
                <a:cs typeface="Consolas"/>
                <a:sym typeface="Consolas"/>
              </a:rPr>
              <a:t>and for constraining the parameters and sources of the data it returns.</a:t>
            </a:r>
            <a:endParaRPr sz="800">
              <a:solidFill>
                <a:srgbClr val="D9D9D9"/>
              </a:solidFill>
              <a:latin typeface="Consolas"/>
              <a:ea typeface="Consolas"/>
              <a:cs typeface="Consolas"/>
              <a:sym typeface="Consolas"/>
            </a:endParaRPr>
          </a:p>
        </p:txBody>
      </p:sp>
      <p:sp>
        <p:nvSpPr>
          <p:cNvPr id="230" name="Google Shape;230;p17"/>
          <p:cNvSpPr/>
          <p:nvPr/>
        </p:nvSpPr>
        <p:spPr>
          <a:xfrm>
            <a:off x="5912475" y="83200"/>
            <a:ext cx="3141000" cy="2261400"/>
          </a:xfrm>
          <a:prstGeom prst="roundRect">
            <a:avLst>
              <a:gd fmla="val 6416"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50" u="sng">
                <a:solidFill>
                  <a:srgbClr val="D9D9D9"/>
                </a:solidFill>
                <a:latin typeface="Consolas"/>
                <a:ea typeface="Consolas"/>
                <a:cs typeface="Consolas"/>
                <a:sym typeface="Consolas"/>
              </a:rPr>
              <a:t>Model training plan</a:t>
            </a:r>
            <a:r>
              <a:rPr b="1" lang="en" sz="950">
                <a:solidFill>
                  <a:srgbClr val="D9D9D9"/>
                </a:solidFill>
                <a:latin typeface="Consolas"/>
                <a:ea typeface="Consolas"/>
                <a:cs typeface="Consolas"/>
                <a:sym typeface="Consolas"/>
              </a:rPr>
              <a:t>:</a:t>
            </a:r>
            <a:endParaRPr sz="950">
              <a:solidFill>
                <a:srgbClr val="D9D9D9"/>
              </a:solidFill>
              <a:latin typeface="Consolas"/>
              <a:ea typeface="Consolas"/>
              <a:cs typeface="Consolas"/>
              <a:sym typeface="Consolas"/>
            </a:endParaRPr>
          </a:p>
          <a:p>
            <a:pPr indent="0" lvl="0" marL="0" rtl="0" algn="l">
              <a:spcBef>
                <a:spcPts val="0"/>
              </a:spcBef>
              <a:spcAft>
                <a:spcPts val="0"/>
              </a:spcAft>
              <a:buNone/>
            </a:pPr>
            <a:r>
              <a:t/>
            </a:r>
            <a:endParaRPr sz="800">
              <a:solidFill>
                <a:srgbClr val="D9D9D9"/>
              </a:solidFill>
              <a:latin typeface="Consolas"/>
              <a:ea typeface="Consolas"/>
              <a:cs typeface="Consolas"/>
              <a:sym typeface="Consolas"/>
            </a:endParaRPr>
          </a:p>
          <a:p>
            <a:pPr indent="0" lvl="0" marL="0" rtl="0" algn="l">
              <a:spcBef>
                <a:spcPts val="0"/>
              </a:spcBef>
              <a:spcAft>
                <a:spcPts val="0"/>
              </a:spcAft>
              <a:buNone/>
            </a:pPr>
            <a:r>
              <a:rPr lang="en" sz="800">
                <a:solidFill>
                  <a:srgbClr val="D9D9D9"/>
                </a:solidFill>
                <a:latin typeface="Consolas"/>
                <a:ea typeface="Consolas"/>
                <a:cs typeface="Consolas"/>
                <a:sym typeface="Consolas"/>
              </a:rPr>
              <a:t>First, do a broad random search of model hyper- -parameters on the simplest possible task</a:t>
            </a:r>
            <a:br>
              <a:rPr lang="en" sz="800">
                <a:solidFill>
                  <a:srgbClr val="D9D9D9"/>
                </a:solidFill>
                <a:latin typeface="Consolas"/>
                <a:ea typeface="Consolas"/>
                <a:cs typeface="Consolas"/>
                <a:sym typeface="Consolas"/>
              </a:rPr>
            </a:br>
            <a:r>
              <a:rPr lang="en" sz="800">
                <a:solidFill>
                  <a:srgbClr val="D9D9D9"/>
                </a:solidFill>
                <a:latin typeface="Consolas"/>
                <a:ea typeface="Consolas"/>
                <a:cs typeface="Consolas"/>
                <a:sym typeface="Consolas"/>
              </a:rPr>
              <a:t>(ie, a single region/season/satellite combination)</a:t>
            </a:r>
            <a:endParaRPr sz="800">
              <a:solidFill>
                <a:srgbClr val="D9D9D9"/>
              </a:solidFill>
              <a:latin typeface="Consolas"/>
              <a:ea typeface="Consolas"/>
              <a:cs typeface="Consolas"/>
              <a:sym typeface="Consolas"/>
            </a:endParaRPr>
          </a:p>
          <a:p>
            <a:pPr indent="0" lvl="0" marL="0" rtl="0" algn="l">
              <a:spcBef>
                <a:spcPts val="0"/>
              </a:spcBef>
              <a:spcAft>
                <a:spcPts val="0"/>
              </a:spcAft>
              <a:buNone/>
            </a:pPr>
            <a:r>
              <a:t/>
            </a:r>
            <a:endParaRPr sz="800">
              <a:solidFill>
                <a:srgbClr val="D9D9D9"/>
              </a:solidFill>
              <a:latin typeface="Consolas"/>
              <a:ea typeface="Consolas"/>
              <a:cs typeface="Consolas"/>
              <a:sym typeface="Consolas"/>
            </a:endParaRPr>
          </a:p>
          <a:p>
            <a:pPr indent="0" lvl="0" marL="0" rtl="0" algn="l">
              <a:spcBef>
                <a:spcPts val="0"/>
              </a:spcBef>
              <a:spcAft>
                <a:spcPts val="0"/>
              </a:spcAft>
              <a:buNone/>
            </a:pPr>
            <a:r>
              <a:rPr lang="en" sz="800">
                <a:solidFill>
                  <a:srgbClr val="D9D9D9"/>
                </a:solidFill>
                <a:latin typeface="Consolas"/>
                <a:ea typeface="Consolas"/>
                <a:cs typeface="Consolas"/>
                <a:sym typeface="Consolas"/>
              </a:rPr>
              <a:t>Then, using the most promising learning rate schedule and regularization method:</a:t>
            </a:r>
            <a:endParaRPr sz="800">
              <a:solidFill>
                <a:srgbClr val="D9D9D9"/>
              </a:solidFill>
              <a:latin typeface="Consolas"/>
              <a:ea typeface="Consolas"/>
              <a:cs typeface="Consolas"/>
              <a:sym typeface="Consolas"/>
            </a:endParaRPr>
          </a:p>
          <a:p>
            <a:pPr indent="0" lvl="0" marL="0" rtl="0" algn="l">
              <a:spcBef>
                <a:spcPts val="0"/>
              </a:spcBef>
              <a:spcAft>
                <a:spcPts val="0"/>
              </a:spcAft>
              <a:buNone/>
            </a:pPr>
            <a:r>
              <a:t/>
            </a:r>
            <a:endParaRPr sz="800">
              <a:solidFill>
                <a:srgbClr val="D9D9D9"/>
              </a:solidFill>
              <a:latin typeface="Consolas"/>
              <a:ea typeface="Consolas"/>
              <a:cs typeface="Consolas"/>
              <a:sym typeface="Consolas"/>
            </a:endParaRPr>
          </a:p>
          <a:p>
            <a:pPr indent="-279400" lvl="0" marL="457200" rtl="0" algn="l">
              <a:spcBef>
                <a:spcPts val="0"/>
              </a:spcBef>
              <a:spcAft>
                <a:spcPts val="0"/>
              </a:spcAft>
              <a:buClr>
                <a:srgbClr val="D9D9D9"/>
              </a:buClr>
              <a:buSzPts val="800"/>
              <a:buFont typeface="Consolas"/>
              <a:buAutoNum type="arabicPeriod"/>
            </a:pPr>
            <a:r>
              <a:rPr lang="en" sz="800">
                <a:solidFill>
                  <a:srgbClr val="D9D9D9"/>
                </a:solidFill>
                <a:latin typeface="Consolas"/>
                <a:ea typeface="Consolas"/>
                <a:cs typeface="Consolas"/>
                <a:sym typeface="Consolas"/>
              </a:rPr>
              <a:t>Train a large and small model on each individual region, using only one satellite.</a:t>
            </a:r>
            <a:endParaRPr sz="800">
              <a:solidFill>
                <a:srgbClr val="D9D9D9"/>
              </a:solidFill>
              <a:latin typeface="Consolas"/>
              <a:ea typeface="Consolas"/>
              <a:cs typeface="Consolas"/>
              <a:sym typeface="Consolas"/>
            </a:endParaRPr>
          </a:p>
          <a:p>
            <a:pPr indent="-279400" lvl="0" marL="457200" rtl="0" algn="l">
              <a:spcBef>
                <a:spcPts val="0"/>
              </a:spcBef>
              <a:spcAft>
                <a:spcPts val="0"/>
              </a:spcAft>
              <a:buClr>
                <a:srgbClr val="D9D9D9"/>
              </a:buClr>
              <a:buSzPts val="800"/>
              <a:buFont typeface="Consolas"/>
              <a:buAutoNum type="arabicPeriod"/>
            </a:pPr>
            <a:r>
              <a:rPr lang="en" sz="800">
                <a:solidFill>
                  <a:srgbClr val="D9D9D9"/>
                </a:solidFill>
                <a:latin typeface="Consolas"/>
                <a:ea typeface="Consolas"/>
                <a:cs typeface="Consolas"/>
                <a:sym typeface="Consolas"/>
              </a:rPr>
              <a:t>Train a large and small model combining all swaths, seasons, and satellites.</a:t>
            </a:r>
            <a:endParaRPr sz="800">
              <a:solidFill>
                <a:srgbClr val="D9D9D9"/>
              </a:solidFill>
              <a:latin typeface="Consolas"/>
              <a:ea typeface="Consolas"/>
              <a:cs typeface="Consolas"/>
              <a:sym typeface="Consolas"/>
            </a:endParaRPr>
          </a:p>
          <a:p>
            <a:pPr indent="0" lvl="0" marL="0" rtl="0" algn="l">
              <a:spcBef>
                <a:spcPts val="0"/>
              </a:spcBef>
              <a:spcAft>
                <a:spcPts val="0"/>
              </a:spcAft>
              <a:buNone/>
            </a:pPr>
            <a:r>
              <a:t/>
            </a:r>
            <a:endParaRPr sz="800">
              <a:solidFill>
                <a:srgbClr val="D9D9D9"/>
              </a:solidFill>
              <a:latin typeface="Consolas"/>
              <a:ea typeface="Consolas"/>
              <a:cs typeface="Consolas"/>
              <a:sym typeface="Consolas"/>
            </a:endParaRPr>
          </a:p>
          <a:p>
            <a:pPr indent="0" lvl="0" marL="0" rtl="0" algn="l">
              <a:spcBef>
                <a:spcPts val="0"/>
              </a:spcBef>
              <a:spcAft>
                <a:spcPts val="0"/>
              </a:spcAft>
              <a:buNone/>
            </a:pPr>
            <a:r>
              <a:rPr lang="en" sz="800">
                <a:solidFill>
                  <a:srgbClr val="D9D9D9"/>
                </a:solidFill>
                <a:latin typeface="Consolas"/>
                <a:ea typeface="Consolas"/>
                <a:cs typeface="Consolas"/>
                <a:sym typeface="Consolas"/>
              </a:rPr>
              <a:t>Finally, evaluate each of the models on unseen data from all of the input sub-populations.</a:t>
            </a:r>
            <a:endParaRPr sz="800">
              <a:solidFill>
                <a:srgbClr val="D9D9D9"/>
              </a:solidFill>
              <a:latin typeface="Consolas"/>
              <a:ea typeface="Consolas"/>
              <a:cs typeface="Consolas"/>
              <a:sym typeface="Consolas"/>
            </a:endParaRPr>
          </a:p>
        </p:txBody>
      </p:sp>
      <p:sp>
        <p:nvSpPr>
          <p:cNvPr id="231" name="Google Shape;231;p17"/>
          <p:cNvSpPr/>
          <p:nvPr/>
        </p:nvSpPr>
        <p:spPr>
          <a:xfrm>
            <a:off x="90525" y="2430200"/>
            <a:ext cx="5720400" cy="2630100"/>
          </a:xfrm>
          <a:prstGeom prst="roundRect">
            <a:avLst>
              <a:gd fmla="val 4557" name="adj"/>
            </a:avLst>
          </a:prstGeom>
          <a:solidFill>
            <a:srgbClr val="000000"/>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D9D9D9"/>
                </a:solidFill>
                <a:latin typeface="Consolas"/>
                <a:ea typeface="Consolas"/>
                <a:cs typeface="Consolas"/>
                <a:sym typeface="Consolas"/>
              </a:rPr>
              <a:t>The full dataset includes observations from 2 different sensors, which were collected over 6 distinct regions having widely varying characteristics.</a:t>
            </a:r>
            <a:endParaRPr sz="800">
              <a:solidFill>
                <a:srgbClr val="D9D9D9"/>
              </a:solidFill>
              <a:latin typeface="Consolas"/>
              <a:ea typeface="Consolas"/>
              <a:cs typeface="Consolas"/>
              <a:sym typeface="Consolas"/>
            </a:endParaRPr>
          </a:p>
          <a:p>
            <a:pPr indent="0" lvl="0" marL="0" rtl="0" algn="l">
              <a:spcBef>
                <a:spcPts val="0"/>
              </a:spcBef>
              <a:spcAft>
                <a:spcPts val="0"/>
              </a:spcAft>
              <a:buNone/>
            </a:pPr>
            <a:r>
              <a:t/>
            </a:r>
            <a:endParaRPr sz="800">
              <a:solidFill>
                <a:srgbClr val="D9D9D9"/>
              </a:solidFill>
              <a:latin typeface="Consolas"/>
              <a:ea typeface="Consolas"/>
              <a:cs typeface="Consolas"/>
              <a:sym typeface="Consolas"/>
            </a:endParaRPr>
          </a:p>
          <a:p>
            <a:pPr indent="0" lvl="0" marL="0" rtl="0" algn="l">
              <a:spcBef>
                <a:spcPts val="0"/>
              </a:spcBef>
              <a:spcAft>
                <a:spcPts val="0"/>
              </a:spcAft>
              <a:buNone/>
            </a:pPr>
            <a:r>
              <a:rPr lang="en" sz="800">
                <a:solidFill>
                  <a:srgbClr val="D9D9D9"/>
                </a:solidFill>
                <a:latin typeface="Consolas"/>
                <a:ea typeface="Consolas"/>
                <a:cs typeface="Consolas"/>
                <a:sym typeface="Consolas"/>
              </a:rPr>
              <a:t>These statistical sub-populations may make the flux prediction significantly more complex, so I will train separate models using stratified sampling techniques on subsets of the data.</a:t>
            </a:r>
            <a:endParaRPr sz="800">
              <a:solidFill>
                <a:srgbClr val="D9D9D9"/>
              </a:solidFill>
              <a:latin typeface="Consolas"/>
              <a:ea typeface="Consolas"/>
              <a:cs typeface="Consolas"/>
              <a:sym typeface="Consolas"/>
            </a:endParaRPr>
          </a:p>
          <a:p>
            <a:pPr indent="0" lvl="0" marL="0" rtl="0" algn="l">
              <a:spcBef>
                <a:spcPts val="0"/>
              </a:spcBef>
              <a:spcAft>
                <a:spcPts val="0"/>
              </a:spcAft>
              <a:buNone/>
            </a:pPr>
            <a:r>
              <a:t/>
            </a:r>
            <a:endParaRPr sz="800">
              <a:solidFill>
                <a:srgbClr val="D9D9D9"/>
              </a:solidFill>
              <a:latin typeface="Consolas"/>
              <a:ea typeface="Consolas"/>
              <a:cs typeface="Consolas"/>
              <a:sym typeface="Consolas"/>
            </a:endParaRPr>
          </a:p>
          <a:p>
            <a:pPr indent="0" lvl="0" marL="0" rtl="0" algn="l">
              <a:spcBef>
                <a:spcPts val="0"/>
              </a:spcBef>
              <a:spcAft>
                <a:spcPts val="0"/>
              </a:spcAft>
              <a:buNone/>
            </a:pPr>
            <a:r>
              <a:rPr lang="en" sz="800">
                <a:solidFill>
                  <a:srgbClr val="D9D9D9"/>
                </a:solidFill>
                <a:latin typeface="Consolas"/>
                <a:ea typeface="Consolas"/>
                <a:cs typeface="Consolas"/>
                <a:sym typeface="Consolas"/>
              </a:rPr>
              <a:t>The basic model architecture consists of a sequence of 1D convolutions over the MODIS pixels to produce an independent latent representation of the radiance.</a:t>
            </a:r>
            <a:r>
              <a:rPr lang="en" sz="800">
                <a:solidFill>
                  <a:srgbClr val="D9D9D9"/>
                </a:solidFill>
                <a:latin typeface="Consolas"/>
                <a:ea typeface="Consolas"/>
                <a:cs typeface="Consolas"/>
                <a:sym typeface="Consolas"/>
              </a:rPr>
              <a:t> </a:t>
            </a:r>
            <a:r>
              <a:rPr lang="en" sz="800">
                <a:solidFill>
                  <a:srgbClr val="D9D9D9"/>
                </a:solidFill>
                <a:latin typeface="Consolas"/>
                <a:ea typeface="Consolas"/>
                <a:cs typeface="Consolas"/>
                <a:sym typeface="Consolas"/>
              </a:rPr>
              <a:t>The latent domain is concatenated with the viewing geometry (which is the same for all the pixels).</a:t>
            </a:r>
            <a:r>
              <a:rPr lang="en" sz="800">
                <a:solidFill>
                  <a:srgbClr val="D9D9D9"/>
                </a:solidFill>
                <a:latin typeface="Consolas"/>
                <a:ea typeface="Consolas"/>
                <a:cs typeface="Consolas"/>
                <a:sym typeface="Consolas"/>
              </a:rPr>
              <a:t> </a:t>
            </a:r>
            <a:r>
              <a:rPr lang="en" sz="800">
                <a:solidFill>
                  <a:srgbClr val="D9D9D9"/>
                </a:solidFill>
                <a:latin typeface="Consolas"/>
                <a:ea typeface="Consolas"/>
                <a:cs typeface="Consolas"/>
                <a:sym typeface="Consolas"/>
              </a:rPr>
              <a:t>Next, a second sequence of pixel-wise convolutional layers decodes the intermediate data to pixel-wise SW/LW predictions.</a:t>
            </a:r>
            <a:r>
              <a:rPr lang="en" sz="800">
                <a:solidFill>
                  <a:srgbClr val="D9D9D9"/>
                </a:solidFill>
                <a:latin typeface="Consolas"/>
                <a:ea typeface="Consolas"/>
                <a:cs typeface="Consolas"/>
                <a:sym typeface="Consolas"/>
              </a:rPr>
              <a:t> </a:t>
            </a:r>
            <a:r>
              <a:rPr lang="en" sz="800">
                <a:solidFill>
                  <a:srgbClr val="D9D9D9"/>
                </a:solidFill>
                <a:latin typeface="Consolas"/>
                <a:ea typeface="Consolas"/>
                <a:cs typeface="Consolas"/>
                <a:sym typeface="Consolas"/>
              </a:rPr>
              <a:t>Finally, the predictions are aggregated by a weighted sum over the PSF, and the loss is calculated with the result relative to the CERES footprints over the domain.</a:t>
            </a:r>
            <a:endParaRPr sz="800">
              <a:solidFill>
                <a:srgbClr val="D9D9D9"/>
              </a:solidFill>
              <a:latin typeface="Consolas"/>
              <a:ea typeface="Consolas"/>
              <a:cs typeface="Consolas"/>
              <a:sym typeface="Consolas"/>
            </a:endParaRPr>
          </a:p>
          <a:p>
            <a:pPr indent="0" lvl="0" marL="0" rtl="0" algn="l">
              <a:spcBef>
                <a:spcPts val="0"/>
              </a:spcBef>
              <a:spcAft>
                <a:spcPts val="0"/>
              </a:spcAft>
              <a:buNone/>
            </a:pPr>
            <a:r>
              <a:t/>
            </a:r>
            <a:endParaRPr sz="800">
              <a:solidFill>
                <a:srgbClr val="D9D9D9"/>
              </a:solidFill>
              <a:latin typeface="Consolas"/>
              <a:ea typeface="Consolas"/>
              <a:cs typeface="Consolas"/>
              <a:sym typeface="Consolas"/>
            </a:endParaRPr>
          </a:p>
          <a:p>
            <a:pPr indent="0" lvl="0" marL="0" rtl="0" algn="l">
              <a:spcBef>
                <a:spcPts val="0"/>
              </a:spcBef>
              <a:spcAft>
                <a:spcPts val="0"/>
              </a:spcAft>
              <a:buNone/>
            </a:pPr>
            <a:r>
              <a:rPr lang="en" sz="800">
                <a:solidFill>
                  <a:srgbClr val="D9D9D9"/>
                </a:solidFill>
                <a:latin typeface="Consolas"/>
                <a:ea typeface="Consolas"/>
                <a:cs typeface="Consolas"/>
                <a:sym typeface="Consolas"/>
              </a:rPr>
              <a:t>If time allows, I will experiment with applying the PSF aggregation to the latent grid before concatenating the resulting vector with the viewing geometry, and decoding with a simple multi-layer perceptron.</a:t>
            </a:r>
            <a:endParaRPr sz="800">
              <a:solidFill>
                <a:srgbClr val="D9D9D9"/>
              </a:solidFill>
              <a:latin typeface="Consolas"/>
              <a:ea typeface="Consolas"/>
              <a:cs typeface="Consolas"/>
              <a:sym typeface="Consolas"/>
            </a:endParaRPr>
          </a:p>
          <a:p>
            <a:pPr indent="0" lvl="0" marL="0" rtl="0" algn="l">
              <a:spcBef>
                <a:spcPts val="0"/>
              </a:spcBef>
              <a:spcAft>
                <a:spcPts val="0"/>
              </a:spcAft>
              <a:buNone/>
            </a:pPr>
            <a:r>
              <a:t/>
            </a:r>
            <a:endParaRPr sz="800">
              <a:solidFill>
                <a:srgbClr val="D9D9D9"/>
              </a:solidFill>
              <a:latin typeface="Consolas"/>
              <a:ea typeface="Consolas"/>
              <a:cs typeface="Consolas"/>
              <a:sym typeface="Consolas"/>
            </a:endParaRPr>
          </a:p>
          <a:p>
            <a:pPr indent="0" lvl="0" marL="0" rtl="0" algn="l">
              <a:spcBef>
                <a:spcPts val="0"/>
              </a:spcBef>
              <a:spcAft>
                <a:spcPts val="0"/>
              </a:spcAft>
              <a:buNone/>
            </a:pPr>
            <a:r>
              <a:rPr lang="en" sz="800">
                <a:solidFill>
                  <a:srgbClr val="D9D9D9"/>
                </a:solidFill>
                <a:latin typeface="Consolas"/>
                <a:ea typeface="Consolas"/>
                <a:cs typeface="Consolas"/>
                <a:sym typeface="Consolas"/>
              </a:rPr>
              <a:t>Since the entire model is pixel-wise, the full range of its predictions can be evaluated by modulating a single vector of input features. As such, it will also be interesting to see how predictions change with respect to the viewing geometry and MODIS spectral response. </a:t>
            </a:r>
            <a:endParaRPr sz="800">
              <a:solidFill>
                <a:srgbClr val="D9D9D9"/>
              </a:solidFill>
              <a:latin typeface="Consolas"/>
              <a:ea typeface="Consolas"/>
              <a:cs typeface="Consolas"/>
              <a:sym typeface="Consolas"/>
            </a:endParaRPr>
          </a:p>
        </p:txBody>
      </p:sp>
      <p:sp>
        <p:nvSpPr>
          <p:cNvPr id="232" name="Google Shape;232;p17"/>
          <p:cNvSpPr/>
          <p:nvPr/>
        </p:nvSpPr>
        <p:spPr>
          <a:xfrm>
            <a:off x="5912475" y="2430250"/>
            <a:ext cx="3141000" cy="2630100"/>
          </a:xfrm>
          <a:prstGeom prst="roundRect">
            <a:avLst>
              <a:gd fmla="val 6138" name="adj"/>
            </a:avLst>
          </a:prstGeom>
          <a:solidFill>
            <a:srgbClr val="000000"/>
          </a:solidFill>
          <a:ln cap="flat" cmpd="sng" w="19050">
            <a:solidFill>
              <a:srgbClr val="E0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50" u="sng">
                <a:solidFill>
                  <a:srgbClr val="D9D9D9"/>
                </a:solidFill>
                <a:latin typeface="Consolas"/>
                <a:ea typeface="Consolas"/>
                <a:cs typeface="Consolas"/>
                <a:sym typeface="Consolas"/>
              </a:rPr>
              <a:t>Base Model Architecture</a:t>
            </a:r>
            <a:r>
              <a:rPr b="1" lang="en" sz="950">
                <a:solidFill>
                  <a:srgbClr val="D9D9D9"/>
                </a:solidFill>
                <a:latin typeface="Consolas"/>
                <a:ea typeface="Consolas"/>
                <a:cs typeface="Consolas"/>
                <a:sym typeface="Consolas"/>
              </a:rPr>
              <a:t>:</a:t>
            </a:r>
            <a:endParaRPr b="1" sz="950">
              <a:solidFill>
                <a:srgbClr val="D9D9D9"/>
              </a:solidFill>
              <a:latin typeface="Consolas"/>
              <a:ea typeface="Consolas"/>
              <a:cs typeface="Consolas"/>
              <a:sym typeface="Consolas"/>
            </a:endParaRPr>
          </a:p>
          <a:p>
            <a:pPr indent="0" lvl="0" marL="0" rtl="0" algn="l">
              <a:spcBef>
                <a:spcPts val="0"/>
              </a:spcBef>
              <a:spcAft>
                <a:spcPts val="0"/>
              </a:spcAft>
              <a:buNone/>
            </a:pPr>
            <a:r>
              <a:t/>
            </a:r>
            <a:endParaRPr b="1" sz="800" u="sng">
              <a:solidFill>
                <a:srgbClr val="D9D9D9"/>
              </a:solidFill>
              <a:latin typeface="Consolas"/>
              <a:ea typeface="Consolas"/>
              <a:cs typeface="Consolas"/>
              <a:sym typeface="Consolas"/>
            </a:endParaRPr>
          </a:p>
          <a:p>
            <a:pPr indent="0" lvl="0" marL="0" rtl="0" algn="l">
              <a:spcBef>
                <a:spcPts val="0"/>
              </a:spcBef>
              <a:spcAft>
                <a:spcPts val="0"/>
              </a:spcAft>
              <a:buNone/>
            </a:pPr>
            <a:r>
              <a:rPr lang="en" sz="800">
                <a:solidFill>
                  <a:srgbClr val="D9D9D9"/>
                </a:solidFill>
                <a:latin typeface="Consolas"/>
                <a:ea typeface="Consolas"/>
                <a:cs typeface="Consolas"/>
                <a:sym typeface="Consolas"/>
              </a:rPr>
              <a:t>L</a:t>
            </a:r>
            <a:r>
              <a:rPr baseline="-25000" lang="en" sz="800">
                <a:solidFill>
                  <a:srgbClr val="D9D9D9"/>
                </a:solidFill>
                <a:latin typeface="Consolas"/>
                <a:ea typeface="Consolas"/>
                <a:cs typeface="Consolas"/>
                <a:sym typeface="Consolas"/>
              </a:rPr>
              <a:t>D</a:t>
            </a:r>
            <a:r>
              <a:rPr lang="en" sz="800">
                <a:solidFill>
                  <a:srgbClr val="D9D9D9"/>
                </a:solidFill>
                <a:latin typeface="Consolas"/>
                <a:ea typeface="Consolas"/>
                <a:cs typeface="Consolas"/>
                <a:sym typeface="Consolas"/>
              </a:rPr>
              <a:t> and L</a:t>
            </a:r>
            <a:r>
              <a:rPr baseline="-25000" lang="en" sz="800">
                <a:solidFill>
                  <a:srgbClr val="D9D9D9"/>
                </a:solidFill>
                <a:latin typeface="Consolas"/>
                <a:ea typeface="Consolas"/>
                <a:cs typeface="Consolas"/>
                <a:sym typeface="Consolas"/>
              </a:rPr>
              <a:t>E</a:t>
            </a:r>
            <a:r>
              <a:rPr lang="en" sz="800">
                <a:solidFill>
                  <a:srgbClr val="D9D9D9"/>
                </a:solidFill>
                <a:latin typeface="Consolas"/>
                <a:ea typeface="Consolas"/>
                <a:cs typeface="Consolas"/>
                <a:sym typeface="Consolas"/>
              </a:rPr>
              <a:t> are pixel-wise</a:t>
            </a:r>
            <a:endParaRPr sz="800">
              <a:solidFill>
                <a:srgbClr val="D9D9D9"/>
              </a:solidFill>
              <a:latin typeface="Consolas"/>
              <a:ea typeface="Consolas"/>
              <a:cs typeface="Consolas"/>
              <a:sym typeface="Consolas"/>
            </a:endParaRPr>
          </a:p>
          <a:p>
            <a:pPr indent="0" lvl="0" marL="0" rtl="0" algn="l">
              <a:spcBef>
                <a:spcPts val="0"/>
              </a:spcBef>
              <a:spcAft>
                <a:spcPts val="0"/>
              </a:spcAft>
              <a:buNone/>
            </a:pPr>
            <a:r>
              <a:rPr lang="en" sz="800">
                <a:solidFill>
                  <a:srgbClr val="D9D9D9"/>
                </a:solidFill>
                <a:latin typeface="Consolas"/>
                <a:ea typeface="Consolas"/>
                <a:cs typeface="Consolas"/>
                <a:sym typeface="Consolas"/>
              </a:rPr>
              <a:t>convolution layers.</a:t>
            </a:r>
            <a:endParaRPr sz="800">
              <a:solidFill>
                <a:srgbClr val="D9D9D9"/>
              </a:solidFill>
              <a:latin typeface="Consolas"/>
              <a:ea typeface="Consolas"/>
              <a:cs typeface="Consolas"/>
              <a:sym typeface="Consolas"/>
            </a:endParaRPr>
          </a:p>
          <a:p>
            <a:pPr indent="0" lvl="0" marL="0" rtl="0" algn="l">
              <a:spcBef>
                <a:spcPts val="0"/>
              </a:spcBef>
              <a:spcAft>
                <a:spcPts val="0"/>
              </a:spcAft>
              <a:buNone/>
            </a:pPr>
            <a:r>
              <a:t/>
            </a:r>
            <a:endParaRPr sz="800">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800">
                <a:solidFill>
                  <a:srgbClr val="D9D9D9"/>
                </a:solidFill>
                <a:latin typeface="Consolas"/>
                <a:ea typeface="Consolas"/>
                <a:cs typeface="Consolas"/>
                <a:sym typeface="Consolas"/>
              </a:rPr>
              <a:t>Divergence:</a:t>
            </a:r>
            <a:endParaRPr b="1" sz="800">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800">
                <a:solidFill>
                  <a:srgbClr val="D9D9D9"/>
                </a:solidFill>
                <a:latin typeface="Consolas"/>
                <a:ea typeface="Consolas"/>
                <a:cs typeface="Consolas"/>
                <a:sym typeface="Consolas"/>
              </a:rPr>
              <a:t>D</a:t>
            </a:r>
            <a:r>
              <a:rPr baseline="-25000" i="1" lang="en" sz="800">
                <a:solidFill>
                  <a:srgbClr val="D9D9D9"/>
                </a:solidFill>
                <a:latin typeface="Consolas"/>
                <a:ea typeface="Consolas"/>
                <a:cs typeface="Consolas"/>
                <a:sym typeface="Consolas"/>
              </a:rPr>
              <a:t> </a:t>
            </a:r>
            <a:r>
              <a:rPr lang="en" sz="800">
                <a:solidFill>
                  <a:srgbClr val="D9D9D9"/>
                </a:solidFill>
                <a:latin typeface="Consolas"/>
                <a:ea typeface="Consolas"/>
                <a:cs typeface="Consolas"/>
                <a:sym typeface="Consolas"/>
              </a:rPr>
              <a:t>= (P</a:t>
            </a:r>
            <a:r>
              <a:rPr baseline="-25000" lang="en" sz="800">
                <a:solidFill>
                  <a:srgbClr val="D9D9D9"/>
                </a:solidFill>
                <a:latin typeface="Consolas"/>
                <a:ea typeface="Consolas"/>
                <a:cs typeface="Consolas"/>
                <a:sym typeface="Consolas"/>
              </a:rPr>
              <a:t> </a:t>
            </a:r>
            <a:r>
              <a:rPr lang="en" sz="800">
                <a:solidFill>
                  <a:srgbClr val="D9D9D9"/>
                </a:solidFill>
                <a:latin typeface="Consolas"/>
                <a:ea typeface="Consolas"/>
                <a:cs typeface="Consolas"/>
                <a:sym typeface="Consolas"/>
              </a:rPr>
              <a:t>- </a:t>
            </a:r>
            <a:r>
              <a:rPr b="1" lang="en" sz="800">
                <a:solidFill>
                  <a:srgbClr val="D9D9D9"/>
                </a:solidFill>
                <a:latin typeface="Consolas"/>
                <a:ea typeface="Consolas"/>
                <a:cs typeface="Consolas"/>
                <a:sym typeface="Consolas"/>
              </a:rPr>
              <a:t>F</a:t>
            </a:r>
            <a:r>
              <a:rPr b="1" baseline="-25000" lang="en" sz="800">
                <a:solidFill>
                  <a:srgbClr val="D9D9D9"/>
                </a:solidFill>
                <a:latin typeface="Consolas"/>
                <a:ea typeface="Consolas"/>
                <a:cs typeface="Consolas"/>
                <a:sym typeface="Consolas"/>
              </a:rPr>
              <a:t>C</a:t>
            </a:r>
            <a:r>
              <a:rPr lang="en" sz="800">
                <a:solidFill>
                  <a:srgbClr val="D9D9D9"/>
                </a:solidFill>
                <a:latin typeface="Consolas"/>
                <a:ea typeface="Consolas"/>
                <a:cs typeface="Consolas"/>
                <a:sym typeface="Consolas"/>
              </a:rPr>
              <a:t>)</a:t>
            </a:r>
            <a:r>
              <a:rPr baseline="30000" lang="en" sz="800">
                <a:solidFill>
                  <a:srgbClr val="D9D9D9"/>
                </a:solidFill>
                <a:latin typeface="Consolas"/>
                <a:ea typeface="Consolas"/>
                <a:cs typeface="Consolas"/>
                <a:sym typeface="Consolas"/>
              </a:rPr>
              <a:t>2</a:t>
            </a:r>
            <a:endParaRPr sz="800">
              <a:solidFill>
                <a:srgbClr val="D9D9D9"/>
              </a:solidFill>
              <a:latin typeface="Consolas"/>
              <a:ea typeface="Consolas"/>
              <a:cs typeface="Consolas"/>
              <a:sym typeface="Consolas"/>
            </a:endParaRPr>
          </a:p>
          <a:p>
            <a:pPr indent="0" lvl="0" marL="0" rtl="0" algn="l">
              <a:spcBef>
                <a:spcPts val="0"/>
              </a:spcBef>
              <a:spcAft>
                <a:spcPts val="0"/>
              </a:spcAft>
              <a:buNone/>
            </a:pPr>
            <a:r>
              <a:t/>
            </a:r>
            <a:endParaRPr sz="900">
              <a:solidFill>
                <a:srgbClr val="D9D9D9"/>
              </a:solidFill>
              <a:latin typeface="Consolas"/>
              <a:ea typeface="Consolas"/>
              <a:cs typeface="Consolas"/>
              <a:sym typeface="Consolas"/>
            </a:endParaRPr>
          </a:p>
        </p:txBody>
      </p:sp>
      <p:grpSp>
        <p:nvGrpSpPr>
          <p:cNvPr id="233" name="Google Shape;233;p17"/>
          <p:cNvGrpSpPr/>
          <p:nvPr/>
        </p:nvGrpSpPr>
        <p:grpSpPr>
          <a:xfrm>
            <a:off x="7917000" y="4360987"/>
            <a:ext cx="866558" cy="327410"/>
            <a:chOff x="5411461" y="3105362"/>
            <a:chExt cx="1330914" cy="741213"/>
          </a:xfrm>
        </p:grpSpPr>
        <p:sp>
          <p:nvSpPr>
            <p:cNvPr id="234" name="Google Shape;234;p17"/>
            <p:cNvSpPr/>
            <p:nvPr/>
          </p:nvSpPr>
          <p:spPr>
            <a:xfrm>
              <a:off x="5412775" y="3450875"/>
              <a:ext cx="1329600" cy="395700"/>
            </a:xfrm>
            <a:prstGeom prst="snip2SameRect">
              <a:avLst>
                <a:gd fmla="val 50000" name="adj1"/>
                <a:gd fmla="val 0" name="adj2"/>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p17"/>
            <p:cNvSpPr/>
            <p:nvPr/>
          </p:nvSpPr>
          <p:spPr>
            <a:xfrm flipH="1" rot="10800000">
              <a:off x="5411461" y="3105362"/>
              <a:ext cx="1329600" cy="393900"/>
            </a:xfrm>
            <a:prstGeom prst="snip2SameRect">
              <a:avLst>
                <a:gd fmla="val 50000" name="adj1"/>
                <a:gd fmla="val 0" name="adj2"/>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36" name="Google Shape;236;p17"/>
          <p:cNvSpPr txBox="1"/>
          <p:nvPr/>
        </p:nvSpPr>
        <p:spPr>
          <a:xfrm>
            <a:off x="7894833" y="4303543"/>
            <a:ext cx="975600" cy="41542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50">
                <a:latin typeface="Consolas"/>
                <a:ea typeface="Consolas"/>
                <a:cs typeface="Consolas"/>
                <a:sym typeface="Consolas"/>
              </a:rPr>
              <a:t>×L</a:t>
            </a:r>
            <a:r>
              <a:rPr b="1" baseline="-25000" lang="en" sz="750">
                <a:latin typeface="Consolas"/>
                <a:ea typeface="Consolas"/>
                <a:cs typeface="Consolas"/>
                <a:sym typeface="Consolas"/>
              </a:rPr>
              <a:t>E</a:t>
            </a:r>
            <a:r>
              <a:rPr b="1" lang="en" sz="750">
                <a:latin typeface="Consolas"/>
                <a:ea typeface="Consolas"/>
                <a:cs typeface="Consolas"/>
                <a:sym typeface="Consolas"/>
              </a:rPr>
              <a:t> </a:t>
            </a:r>
            <a:r>
              <a:rPr b="1" lang="en" sz="750">
                <a:solidFill>
                  <a:srgbClr val="595959"/>
                </a:solidFill>
                <a:latin typeface="Consolas"/>
                <a:ea typeface="Consolas"/>
                <a:cs typeface="Consolas"/>
                <a:sym typeface="Consolas"/>
              </a:rPr>
              <a:t>Encoder</a:t>
            </a:r>
            <a:endParaRPr b="1" sz="750">
              <a:solidFill>
                <a:srgbClr val="595959"/>
              </a:solidFill>
              <a:latin typeface="Consolas"/>
              <a:ea typeface="Consolas"/>
              <a:cs typeface="Consolas"/>
              <a:sym typeface="Consolas"/>
            </a:endParaRPr>
          </a:p>
          <a:p>
            <a:pPr indent="0" lvl="0" marL="0" rtl="0" algn="l">
              <a:spcBef>
                <a:spcPts val="0"/>
              </a:spcBef>
              <a:spcAft>
                <a:spcPts val="0"/>
              </a:spcAft>
              <a:buNone/>
            </a:pPr>
            <a:r>
              <a:rPr lang="en" sz="750">
                <a:solidFill>
                  <a:srgbClr val="595959"/>
                </a:solidFill>
                <a:latin typeface="Consolas"/>
                <a:ea typeface="Consolas"/>
                <a:cs typeface="Consolas"/>
                <a:sym typeface="Consolas"/>
              </a:rPr>
              <a:t>    (1D Conv)</a:t>
            </a:r>
            <a:endParaRPr sz="750">
              <a:solidFill>
                <a:srgbClr val="595959"/>
              </a:solidFill>
              <a:latin typeface="Consolas"/>
              <a:ea typeface="Consolas"/>
              <a:cs typeface="Consolas"/>
              <a:sym typeface="Consolas"/>
            </a:endParaRPr>
          </a:p>
        </p:txBody>
      </p:sp>
      <p:sp>
        <p:nvSpPr>
          <p:cNvPr id="237" name="Google Shape;237;p17"/>
          <p:cNvSpPr/>
          <p:nvPr/>
        </p:nvSpPr>
        <p:spPr>
          <a:xfrm>
            <a:off x="7963979" y="4094928"/>
            <a:ext cx="837300" cy="191174"/>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8" name="Google Shape;238;p17"/>
          <p:cNvPicPr preferRelativeResize="0"/>
          <p:nvPr/>
        </p:nvPicPr>
        <p:blipFill>
          <a:blip r:embed="rId4">
            <a:alphaModFix/>
          </a:blip>
          <a:stretch>
            <a:fillRect/>
          </a:stretch>
        </p:blipFill>
        <p:spPr>
          <a:xfrm rot="5399969">
            <a:off x="8298370" y="3796272"/>
            <a:ext cx="212095" cy="816298"/>
          </a:xfrm>
          <a:prstGeom prst="rect">
            <a:avLst/>
          </a:prstGeom>
          <a:noFill/>
          <a:ln>
            <a:noFill/>
          </a:ln>
        </p:spPr>
      </p:pic>
      <p:sp>
        <p:nvSpPr>
          <p:cNvPr id="239" name="Google Shape;239;p17"/>
          <p:cNvSpPr/>
          <p:nvPr/>
        </p:nvSpPr>
        <p:spPr>
          <a:xfrm>
            <a:off x="7943251" y="4757998"/>
            <a:ext cx="843300" cy="178732"/>
          </a:xfrm>
          <a:prstGeom prst="rec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17"/>
          <p:cNvSpPr/>
          <p:nvPr/>
        </p:nvSpPr>
        <p:spPr>
          <a:xfrm>
            <a:off x="7945782" y="4023768"/>
            <a:ext cx="830700" cy="178732"/>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17"/>
          <p:cNvSpPr/>
          <p:nvPr/>
        </p:nvSpPr>
        <p:spPr>
          <a:xfrm>
            <a:off x="8050793" y="2864428"/>
            <a:ext cx="434100" cy="178732"/>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17"/>
          <p:cNvSpPr txBox="1"/>
          <p:nvPr/>
        </p:nvSpPr>
        <p:spPr>
          <a:xfrm>
            <a:off x="7827288" y="2638877"/>
            <a:ext cx="1122900" cy="295800"/>
          </a:xfrm>
          <a:prstGeom prst="rect">
            <a:avLst/>
          </a:prstGeom>
          <a:solidFill>
            <a:schemeClr val="dk1"/>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D9D9D9"/>
                </a:solidFill>
              </a:rPr>
              <a:t>Predicted </a:t>
            </a:r>
            <a:r>
              <a:rPr b="1" lang="en" sz="800">
                <a:solidFill>
                  <a:srgbClr val="F9CB9C"/>
                </a:solidFill>
              </a:rPr>
              <a:t>P</a:t>
            </a:r>
            <a:r>
              <a:rPr b="1" baseline="-25000" lang="en" sz="800">
                <a:solidFill>
                  <a:srgbClr val="F9CB9C"/>
                </a:solidFill>
              </a:rPr>
              <a:t>SW</a:t>
            </a:r>
            <a:r>
              <a:rPr b="1" lang="en" sz="800">
                <a:solidFill>
                  <a:srgbClr val="000000"/>
                </a:solidFill>
              </a:rPr>
              <a:t> </a:t>
            </a:r>
            <a:r>
              <a:rPr b="1" lang="en" sz="800">
                <a:solidFill>
                  <a:srgbClr val="B6D7A8"/>
                </a:solidFill>
              </a:rPr>
              <a:t>P</a:t>
            </a:r>
            <a:r>
              <a:rPr b="1" baseline="-25000" lang="en" sz="800">
                <a:solidFill>
                  <a:srgbClr val="B6D7A8"/>
                </a:solidFill>
              </a:rPr>
              <a:t>LW</a:t>
            </a:r>
            <a:endParaRPr b="1" sz="800">
              <a:solidFill>
                <a:srgbClr val="B6D7A8"/>
              </a:solidFill>
            </a:endParaRPr>
          </a:p>
          <a:p>
            <a:pPr indent="0" lvl="0" marL="0" rtl="0" algn="ctr">
              <a:spcBef>
                <a:spcPts val="0"/>
              </a:spcBef>
              <a:spcAft>
                <a:spcPts val="0"/>
              </a:spcAft>
              <a:buNone/>
            </a:pPr>
            <a:r>
              <a:rPr b="1" lang="en" sz="800">
                <a:solidFill>
                  <a:srgbClr val="F9CB9C"/>
                </a:solidFill>
              </a:rPr>
              <a:t>Shape: </a:t>
            </a:r>
            <a:r>
              <a:rPr b="1" lang="en" sz="800">
                <a:solidFill>
                  <a:srgbClr val="B6D7A8"/>
                </a:solidFill>
              </a:rPr>
              <a:t>(B,1,1,F</a:t>
            </a:r>
            <a:r>
              <a:rPr b="1" baseline="-25000" lang="en" sz="800">
                <a:solidFill>
                  <a:srgbClr val="B6D7A8"/>
                </a:solidFill>
              </a:rPr>
              <a:t>C</a:t>
            </a:r>
            <a:r>
              <a:rPr b="1" lang="en" sz="800">
                <a:solidFill>
                  <a:srgbClr val="B6D7A8"/>
                </a:solidFill>
              </a:rPr>
              <a:t>)</a:t>
            </a:r>
            <a:endParaRPr b="1" sz="800">
              <a:solidFill>
                <a:srgbClr val="B6D7A8"/>
              </a:solidFill>
            </a:endParaRPr>
          </a:p>
        </p:txBody>
      </p:sp>
      <p:pic>
        <p:nvPicPr>
          <p:cNvPr id="243" name="Google Shape;243;p17"/>
          <p:cNvPicPr preferRelativeResize="0"/>
          <p:nvPr/>
        </p:nvPicPr>
        <p:blipFill>
          <a:blip r:embed="rId4">
            <a:alphaModFix/>
          </a:blip>
          <a:stretch>
            <a:fillRect/>
          </a:stretch>
        </p:blipFill>
        <p:spPr>
          <a:xfrm rot="5399938">
            <a:off x="8250253" y="4417297"/>
            <a:ext cx="212095" cy="859997"/>
          </a:xfrm>
          <a:prstGeom prst="rect">
            <a:avLst/>
          </a:prstGeom>
          <a:noFill/>
          <a:ln>
            <a:noFill/>
          </a:ln>
        </p:spPr>
      </p:pic>
      <p:pic>
        <p:nvPicPr>
          <p:cNvPr id="244" name="Google Shape;244;p17"/>
          <p:cNvPicPr preferRelativeResize="0"/>
          <p:nvPr/>
        </p:nvPicPr>
        <p:blipFill>
          <a:blip r:embed="rId4">
            <a:alphaModFix/>
          </a:blip>
          <a:stretch>
            <a:fillRect/>
          </a:stretch>
        </p:blipFill>
        <p:spPr>
          <a:xfrm rot="5399969">
            <a:off x="8246741" y="3704999"/>
            <a:ext cx="212095" cy="847421"/>
          </a:xfrm>
          <a:prstGeom prst="rect">
            <a:avLst/>
          </a:prstGeom>
          <a:noFill/>
          <a:ln>
            <a:noFill/>
          </a:ln>
        </p:spPr>
      </p:pic>
      <p:sp>
        <p:nvSpPr>
          <p:cNvPr id="245" name="Google Shape;245;p17"/>
          <p:cNvSpPr txBox="1"/>
          <p:nvPr/>
        </p:nvSpPr>
        <p:spPr>
          <a:xfrm>
            <a:off x="7942699" y="3991345"/>
            <a:ext cx="849300" cy="323174"/>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000000"/>
                </a:solidFill>
                <a:highlight>
                  <a:srgbClr val="FFFFFF"/>
                </a:highlight>
              </a:rPr>
              <a:t>Z</a:t>
            </a:r>
            <a:r>
              <a:rPr b="1" lang="en" sz="900">
                <a:solidFill>
                  <a:srgbClr val="000000"/>
                </a:solidFill>
              </a:rPr>
              <a:t> </a:t>
            </a:r>
            <a:r>
              <a:rPr b="1" lang="en" sz="900">
                <a:highlight>
                  <a:srgbClr val="FFFFFF"/>
                </a:highlight>
              </a:rPr>
              <a:t>G </a:t>
            </a:r>
            <a:endParaRPr b="1" sz="900">
              <a:highlight>
                <a:srgbClr val="FFFFFF"/>
              </a:highlight>
            </a:endParaRPr>
          </a:p>
        </p:txBody>
      </p:sp>
      <p:sp>
        <p:nvSpPr>
          <p:cNvPr id="246" name="Google Shape;246;p17"/>
          <p:cNvSpPr txBox="1"/>
          <p:nvPr/>
        </p:nvSpPr>
        <p:spPr>
          <a:xfrm>
            <a:off x="6677598" y="4629224"/>
            <a:ext cx="1562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rgbClr val="CCCCCC"/>
                </a:solidFill>
              </a:rPr>
              <a:t>MODIS pixels </a:t>
            </a:r>
            <a:r>
              <a:rPr b="1" lang="en" sz="800">
                <a:solidFill>
                  <a:srgbClr val="B4A7D6"/>
                </a:solidFill>
              </a:rPr>
              <a:t>M</a:t>
            </a:r>
            <a:br>
              <a:rPr b="1" lang="en" sz="800">
                <a:solidFill>
                  <a:srgbClr val="B4A7D6"/>
                </a:solidFill>
              </a:rPr>
            </a:br>
            <a:r>
              <a:rPr b="1" lang="en" sz="800">
                <a:solidFill>
                  <a:srgbClr val="B4A7D6"/>
                </a:solidFill>
              </a:rPr>
              <a:t>Shape: </a:t>
            </a:r>
            <a:r>
              <a:rPr b="1" lang="en" sz="900">
                <a:solidFill>
                  <a:srgbClr val="B4A7D6"/>
                </a:solidFill>
              </a:rPr>
              <a:t>(</a:t>
            </a:r>
            <a:r>
              <a:rPr b="1" lang="en" sz="900">
                <a:solidFill>
                  <a:srgbClr val="B4A7D6"/>
                </a:solidFill>
              </a:rPr>
              <a:t>B</a:t>
            </a:r>
            <a:r>
              <a:rPr b="1" lang="en" sz="900">
                <a:solidFill>
                  <a:srgbClr val="B4A7D6"/>
                </a:solidFill>
              </a:rPr>
              <a:t>,W,F</a:t>
            </a:r>
            <a:r>
              <a:rPr b="1" baseline="-25000" lang="en" sz="900">
                <a:solidFill>
                  <a:srgbClr val="B4A7D6"/>
                </a:solidFill>
              </a:rPr>
              <a:t>M</a:t>
            </a:r>
            <a:r>
              <a:rPr b="1" lang="en" sz="900">
                <a:solidFill>
                  <a:srgbClr val="B4A7D6"/>
                </a:solidFill>
              </a:rPr>
              <a:t>)</a:t>
            </a:r>
            <a:endParaRPr b="1" baseline="-25000" sz="900">
              <a:solidFill>
                <a:srgbClr val="B4A7D6"/>
              </a:solidFill>
            </a:endParaRPr>
          </a:p>
        </p:txBody>
      </p:sp>
      <p:sp>
        <p:nvSpPr>
          <p:cNvPr id="247" name="Google Shape;247;p17"/>
          <p:cNvSpPr txBox="1"/>
          <p:nvPr/>
        </p:nvSpPr>
        <p:spPr>
          <a:xfrm>
            <a:off x="6950250" y="3784650"/>
            <a:ext cx="112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CCCCCC"/>
                </a:solidFill>
              </a:rPr>
              <a:t>Latent grid </a:t>
            </a:r>
            <a:r>
              <a:rPr b="1" lang="en" sz="800">
                <a:solidFill>
                  <a:srgbClr val="FFE599"/>
                </a:solidFill>
              </a:rPr>
              <a:t>Z</a:t>
            </a:r>
            <a:endParaRPr b="1" sz="800">
              <a:solidFill>
                <a:srgbClr val="FFE599"/>
              </a:solidFill>
            </a:endParaRPr>
          </a:p>
          <a:p>
            <a:pPr indent="0" lvl="0" marL="0" rtl="0" algn="l">
              <a:spcBef>
                <a:spcPts val="0"/>
              </a:spcBef>
              <a:spcAft>
                <a:spcPts val="0"/>
              </a:spcAft>
              <a:buNone/>
            </a:pPr>
            <a:r>
              <a:rPr b="1" lang="en" sz="800">
                <a:solidFill>
                  <a:srgbClr val="FFE599"/>
                </a:solidFill>
              </a:rPr>
              <a:t>Shape: (B,W,W,F</a:t>
            </a:r>
            <a:r>
              <a:rPr b="1" baseline="-25000" lang="en" sz="800">
                <a:solidFill>
                  <a:srgbClr val="FFE599"/>
                </a:solidFill>
              </a:rPr>
              <a:t>L</a:t>
            </a:r>
            <a:r>
              <a:rPr b="1" lang="en" sz="800">
                <a:solidFill>
                  <a:srgbClr val="FFE599"/>
                </a:solidFill>
              </a:rPr>
              <a:t>)</a:t>
            </a:r>
            <a:endParaRPr b="1" sz="800">
              <a:solidFill>
                <a:srgbClr val="FFE599"/>
              </a:solidFill>
            </a:endParaRPr>
          </a:p>
        </p:txBody>
      </p:sp>
      <p:sp>
        <p:nvSpPr>
          <p:cNvPr id="248" name="Google Shape;248;p17"/>
          <p:cNvSpPr txBox="1"/>
          <p:nvPr/>
        </p:nvSpPr>
        <p:spPr>
          <a:xfrm>
            <a:off x="6896399" y="3309882"/>
            <a:ext cx="1230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D9D9D9"/>
                </a:solidFill>
                <a:highlight>
                  <a:srgbClr val="000000"/>
                </a:highlight>
              </a:rPr>
              <a:t>Sharpened</a:t>
            </a:r>
            <a:r>
              <a:rPr b="1" lang="en" sz="800">
                <a:solidFill>
                  <a:srgbClr val="93C47D"/>
                </a:solidFill>
                <a:highlight>
                  <a:srgbClr val="000000"/>
                </a:highlight>
              </a:rPr>
              <a:t> </a:t>
            </a:r>
            <a:r>
              <a:rPr b="1" lang="en" sz="800">
                <a:solidFill>
                  <a:srgbClr val="F9CB9C"/>
                </a:solidFill>
                <a:highlight>
                  <a:srgbClr val="000000"/>
                </a:highlight>
              </a:rPr>
              <a:t>SW</a:t>
            </a:r>
            <a:r>
              <a:rPr b="1" lang="en" sz="800">
                <a:solidFill>
                  <a:srgbClr val="CCCCCC"/>
                </a:solidFill>
                <a:highlight>
                  <a:srgbClr val="000000"/>
                </a:highlight>
              </a:rPr>
              <a:t>/</a:t>
            </a:r>
            <a:r>
              <a:rPr b="1" lang="en" sz="800">
                <a:solidFill>
                  <a:srgbClr val="B6D7A8"/>
                </a:solidFill>
                <a:highlight>
                  <a:srgbClr val="000000"/>
                </a:highlight>
              </a:rPr>
              <a:t>LW</a:t>
            </a:r>
            <a:endParaRPr b="1" sz="800">
              <a:solidFill>
                <a:srgbClr val="B6D7A8"/>
              </a:solidFill>
              <a:highlight>
                <a:srgbClr val="000000"/>
              </a:highlight>
            </a:endParaRPr>
          </a:p>
          <a:p>
            <a:pPr indent="0" lvl="0" marL="0" rtl="0" algn="l">
              <a:spcBef>
                <a:spcPts val="0"/>
              </a:spcBef>
              <a:spcAft>
                <a:spcPts val="0"/>
              </a:spcAft>
              <a:buNone/>
            </a:pPr>
            <a:r>
              <a:rPr b="1" lang="en" sz="800">
                <a:solidFill>
                  <a:srgbClr val="F9CB9C"/>
                </a:solidFill>
              </a:rPr>
              <a:t>Shape:</a:t>
            </a:r>
            <a:r>
              <a:rPr b="1" lang="en" sz="800">
                <a:solidFill>
                  <a:srgbClr val="E06666"/>
                </a:solidFill>
              </a:rPr>
              <a:t> </a:t>
            </a:r>
            <a:r>
              <a:rPr b="1" lang="en" sz="900">
                <a:solidFill>
                  <a:srgbClr val="B6D7A8"/>
                </a:solidFill>
              </a:rPr>
              <a:t>(B,W,W,F</a:t>
            </a:r>
            <a:r>
              <a:rPr b="1" baseline="-25000" lang="en" sz="900">
                <a:solidFill>
                  <a:srgbClr val="B6D7A8"/>
                </a:solidFill>
              </a:rPr>
              <a:t>C</a:t>
            </a:r>
            <a:r>
              <a:rPr b="1" lang="en" sz="900">
                <a:solidFill>
                  <a:srgbClr val="B6D7A8"/>
                </a:solidFill>
              </a:rPr>
              <a:t>)</a:t>
            </a:r>
            <a:endParaRPr b="1" sz="900">
              <a:solidFill>
                <a:srgbClr val="B6D7A8"/>
              </a:solidFill>
            </a:endParaRPr>
          </a:p>
        </p:txBody>
      </p:sp>
      <p:sp>
        <p:nvSpPr>
          <p:cNvPr id="249" name="Google Shape;249;p17"/>
          <p:cNvSpPr txBox="1"/>
          <p:nvPr/>
        </p:nvSpPr>
        <p:spPr>
          <a:xfrm>
            <a:off x="7936310" y="4687213"/>
            <a:ext cx="861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highlight>
                  <a:srgbClr val="FFFFFF"/>
                </a:highlight>
              </a:rPr>
              <a:t>M</a:t>
            </a:r>
            <a:endParaRPr b="1" sz="900">
              <a:solidFill>
                <a:srgbClr val="000000"/>
              </a:solidFill>
              <a:highlight>
                <a:srgbClr val="FFFFFF"/>
              </a:highlight>
            </a:endParaRPr>
          </a:p>
        </p:txBody>
      </p:sp>
      <p:sp>
        <p:nvSpPr>
          <p:cNvPr id="250" name="Google Shape;250;p17"/>
          <p:cNvSpPr txBox="1"/>
          <p:nvPr/>
        </p:nvSpPr>
        <p:spPr>
          <a:xfrm>
            <a:off x="6722453" y="4290487"/>
            <a:ext cx="1351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rgbClr val="CCCCCC"/>
                </a:solidFill>
                <a:latin typeface="Consolas"/>
                <a:ea typeface="Consolas"/>
                <a:cs typeface="Consolas"/>
                <a:sym typeface="Consolas"/>
              </a:rPr>
              <a:t>View Geometry</a:t>
            </a:r>
            <a:r>
              <a:rPr b="1" lang="en" sz="800">
                <a:solidFill>
                  <a:srgbClr val="D9D9D9"/>
                </a:solidFill>
                <a:latin typeface="Consolas"/>
                <a:ea typeface="Consolas"/>
                <a:cs typeface="Consolas"/>
                <a:sym typeface="Consolas"/>
              </a:rPr>
              <a:t> </a:t>
            </a:r>
            <a:r>
              <a:rPr b="1" lang="en" sz="800">
                <a:solidFill>
                  <a:srgbClr val="6D9EEB"/>
                </a:solidFill>
                <a:latin typeface="Consolas"/>
                <a:ea typeface="Consolas"/>
                <a:cs typeface="Consolas"/>
                <a:sym typeface="Consolas"/>
              </a:rPr>
              <a:t>G</a:t>
            </a:r>
            <a:endParaRPr b="1" sz="800">
              <a:solidFill>
                <a:srgbClr val="6D9EEB"/>
              </a:solidFill>
              <a:latin typeface="Consolas"/>
              <a:ea typeface="Consolas"/>
              <a:cs typeface="Consolas"/>
              <a:sym typeface="Consolas"/>
            </a:endParaRPr>
          </a:p>
          <a:p>
            <a:pPr indent="0" lvl="0" marL="0" rtl="0" algn="ctr">
              <a:spcBef>
                <a:spcPts val="0"/>
              </a:spcBef>
              <a:spcAft>
                <a:spcPts val="0"/>
              </a:spcAft>
              <a:buNone/>
            </a:pPr>
            <a:r>
              <a:rPr b="1" lang="en" sz="800">
                <a:solidFill>
                  <a:srgbClr val="6D9EEB"/>
                </a:solidFill>
                <a:latin typeface="Consolas"/>
                <a:ea typeface="Consolas"/>
                <a:cs typeface="Consolas"/>
                <a:sym typeface="Consolas"/>
              </a:rPr>
              <a:t>Shape: </a:t>
            </a:r>
            <a:r>
              <a:rPr b="1" lang="en" sz="900">
                <a:solidFill>
                  <a:srgbClr val="6D9EEB"/>
                </a:solidFill>
                <a:latin typeface="Consolas"/>
                <a:ea typeface="Consolas"/>
                <a:cs typeface="Consolas"/>
                <a:sym typeface="Consolas"/>
              </a:rPr>
              <a:t>(B,1,1,F</a:t>
            </a:r>
            <a:r>
              <a:rPr b="1" baseline="-25000" lang="en" sz="900">
                <a:solidFill>
                  <a:srgbClr val="6D9EEB"/>
                </a:solidFill>
                <a:latin typeface="Consolas"/>
                <a:ea typeface="Consolas"/>
                <a:cs typeface="Consolas"/>
                <a:sym typeface="Consolas"/>
              </a:rPr>
              <a:t>G</a:t>
            </a:r>
            <a:r>
              <a:rPr b="1" lang="en" sz="900">
                <a:solidFill>
                  <a:srgbClr val="6D9EEB"/>
                </a:solidFill>
                <a:latin typeface="Consolas"/>
                <a:ea typeface="Consolas"/>
                <a:cs typeface="Consolas"/>
                <a:sym typeface="Consolas"/>
              </a:rPr>
              <a:t>)</a:t>
            </a:r>
            <a:endParaRPr b="1" sz="900">
              <a:solidFill>
                <a:srgbClr val="6D9EEB"/>
              </a:solidFill>
              <a:latin typeface="Consolas"/>
              <a:ea typeface="Consolas"/>
              <a:cs typeface="Consolas"/>
              <a:sym typeface="Consolas"/>
            </a:endParaRPr>
          </a:p>
        </p:txBody>
      </p:sp>
      <p:sp>
        <p:nvSpPr>
          <p:cNvPr id="251" name="Google Shape;251;p17"/>
          <p:cNvSpPr/>
          <p:nvPr/>
        </p:nvSpPr>
        <p:spPr>
          <a:xfrm>
            <a:off x="7752071" y="2972819"/>
            <a:ext cx="1230600" cy="338954"/>
          </a:xfrm>
          <a:prstGeom prst="trapezoid">
            <a:avLst>
              <a:gd fmla="val 99349" name="adj"/>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50">
                <a:solidFill>
                  <a:srgbClr val="666666"/>
                </a:solidFill>
                <a:latin typeface="Consolas"/>
                <a:ea typeface="Consolas"/>
                <a:cs typeface="Consolas"/>
                <a:sym typeface="Consolas"/>
              </a:rPr>
              <a:t>PSF</a:t>
            </a:r>
            <a:endParaRPr sz="750">
              <a:solidFill>
                <a:srgbClr val="666666"/>
              </a:solidFill>
              <a:latin typeface="Consolas"/>
              <a:ea typeface="Consolas"/>
              <a:cs typeface="Consolas"/>
              <a:sym typeface="Consolas"/>
            </a:endParaRPr>
          </a:p>
          <a:p>
            <a:pPr indent="0" lvl="0" marL="0" rtl="0" algn="ctr">
              <a:spcBef>
                <a:spcPts val="0"/>
              </a:spcBef>
              <a:spcAft>
                <a:spcPts val="0"/>
              </a:spcAft>
              <a:buNone/>
            </a:pPr>
            <a:r>
              <a:rPr lang="en" sz="750">
                <a:solidFill>
                  <a:srgbClr val="666666"/>
                </a:solidFill>
                <a:latin typeface="Consolas"/>
                <a:ea typeface="Consolas"/>
                <a:cs typeface="Consolas"/>
                <a:sym typeface="Consolas"/>
              </a:rPr>
              <a:t>(MultSum </a:t>
            </a:r>
            <a:r>
              <a:rPr b="1" lang="en" sz="750">
                <a:latin typeface="Consolas"/>
                <a:ea typeface="Consolas"/>
                <a:cs typeface="Consolas"/>
                <a:sym typeface="Consolas"/>
              </a:rPr>
              <a:t>P</a:t>
            </a:r>
            <a:r>
              <a:rPr lang="en" sz="750">
                <a:solidFill>
                  <a:srgbClr val="666666"/>
                </a:solidFill>
                <a:latin typeface="Consolas"/>
                <a:ea typeface="Consolas"/>
                <a:cs typeface="Consolas"/>
                <a:sym typeface="Consolas"/>
              </a:rPr>
              <a:t>)</a:t>
            </a:r>
            <a:endParaRPr sz="750">
              <a:solidFill>
                <a:srgbClr val="666666"/>
              </a:solidFill>
              <a:latin typeface="Consolas"/>
              <a:ea typeface="Consolas"/>
              <a:cs typeface="Consolas"/>
              <a:sym typeface="Consolas"/>
            </a:endParaRPr>
          </a:p>
        </p:txBody>
      </p:sp>
      <p:cxnSp>
        <p:nvCxnSpPr>
          <p:cNvPr id="252" name="Google Shape;252;p17"/>
          <p:cNvCxnSpPr/>
          <p:nvPr/>
        </p:nvCxnSpPr>
        <p:spPr>
          <a:xfrm flipH="1" rot="10800000">
            <a:off x="7201842" y="4181372"/>
            <a:ext cx="621900" cy="172663"/>
          </a:xfrm>
          <a:prstGeom prst="bentConnector3">
            <a:avLst>
              <a:gd fmla="val 50000" name="adj1"/>
            </a:avLst>
          </a:prstGeom>
          <a:noFill/>
          <a:ln cap="flat" cmpd="sng" w="19050">
            <a:solidFill>
              <a:srgbClr val="A4C2F4"/>
            </a:solidFill>
            <a:prstDash val="solid"/>
            <a:round/>
            <a:headEnd len="med" w="med" type="none"/>
            <a:tailEnd len="med" w="med" type="none"/>
          </a:ln>
        </p:spPr>
      </p:cxnSp>
      <p:cxnSp>
        <p:nvCxnSpPr>
          <p:cNvPr id="253" name="Google Shape;253;p17"/>
          <p:cNvCxnSpPr/>
          <p:nvPr/>
        </p:nvCxnSpPr>
        <p:spPr>
          <a:xfrm>
            <a:off x="7758825" y="4193000"/>
            <a:ext cx="133200" cy="0"/>
          </a:xfrm>
          <a:prstGeom prst="straightConnector1">
            <a:avLst/>
          </a:prstGeom>
          <a:noFill/>
          <a:ln cap="flat" cmpd="sng" w="19050">
            <a:solidFill>
              <a:srgbClr val="A4C2F4"/>
            </a:solidFill>
            <a:prstDash val="solid"/>
            <a:round/>
            <a:headEnd len="med" w="med" type="none"/>
            <a:tailEnd len="med" w="med" type="triangle"/>
          </a:ln>
        </p:spPr>
      </p:cxnSp>
      <p:sp>
        <p:nvSpPr>
          <p:cNvPr id="254" name="Google Shape;254;p17"/>
          <p:cNvSpPr/>
          <p:nvPr/>
        </p:nvSpPr>
        <p:spPr>
          <a:xfrm>
            <a:off x="7980301" y="3407659"/>
            <a:ext cx="805800" cy="191174"/>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5" name="Google Shape;255;p17"/>
          <p:cNvPicPr preferRelativeResize="0"/>
          <p:nvPr/>
        </p:nvPicPr>
        <p:blipFill>
          <a:blip r:embed="rId4">
            <a:alphaModFix/>
          </a:blip>
          <a:stretch>
            <a:fillRect/>
          </a:stretch>
        </p:blipFill>
        <p:spPr>
          <a:xfrm rot="5399928">
            <a:off x="8320340" y="3112911"/>
            <a:ext cx="183798" cy="785462"/>
          </a:xfrm>
          <a:prstGeom prst="rect">
            <a:avLst/>
          </a:prstGeom>
          <a:noFill/>
          <a:ln>
            <a:noFill/>
          </a:ln>
        </p:spPr>
      </p:pic>
      <p:sp>
        <p:nvSpPr>
          <p:cNvPr id="256" name="Google Shape;256;p17"/>
          <p:cNvSpPr/>
          <p:nvPr/>
        </p:nvSpPr>
        <p:spPr>
          <a:xfrm>
            <a:off x="7932941" y="3329565"/>
            <a:ext cx="805800" cy="191174"/>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7" name="Google Shape;257;p17"/>
          <p:cNvPicPr preferRelativeResize="0"/>
          <p:nvPr/>
        </p:nvPicPr>
        <p:blipFill>
          <a:blip r:embed="rId4">
            <a:alphaModFix/>
          </a:blip>
          <a:stretch>
            <a:fillRect/>
          </a:stretch>
        </p:blipFill>
        <p:spPr>
          <a:xfrm rot="5399930">
            <a:off x="8262846" y="3034166"/>
            <a:ext cx="187803" cy="785482"/>
          </a:xfrm>
          <a:prstGeom prst="rect">
            <a:avLst/>
          </a:prstGeom>
          <a:noFill/>
          <a:ln>
            <a:noFill/>
          </a:ln>
        </p:spPr>
      </p:pic>
      <p:sp>
        <p:nvSpPr>
          <p:cNvPr id="258" name="Google Shape;258;p17"/>
          <p:cNvSpPr txBox="1"/>
          <p:nvPr/>
        </p:nvSpPr>
        <p:spPr>
          <a:xfrm>
            <a:off x="7989412" y="3279214"/>
            <a:ext cx="787800" cy="29252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highlight>
                  <a:srgbClr val="FFFFFF"/>
                </a:highlight>
              </a:rPr>
              <a:t>SW</a:t>
            </a:r>
            <a:r>
              <a:rPr b="1" lang="en" sz="700"/>
              <a:t> </a:t>
            </a:r>
            <a:r>
              <a:rPr b="1" lang="en" sz="700">
                <a:highlight>
                  <a:srgbClr val="FFFFFF"/>
                </a:highlight>
              </a:rPr>
              <a:t>LW</a:t>
            </a:r>
            <a:endParaRPr b="1" sz="700">
              <a:solidFill>
                <a:srgbClr val="000000"/>
              </a:solidFill>
              <a:highlight>
                <a:srgbClr val="FFFFFF"/>
              </a:highlight>
            </a:endParaRPr>
          </a:p>
        </p:txBody>
      </p:sp>
      <p:sp>
        <p:nvSpPr>
          <p:cNvPr id="259" name="Google Shape;259;p17"/>
          <p:cNvSpPr txBox="1"/>
          <p:nvPr/>
        </p:nvSpPr>
        <p:spPr>
          <a:xfrm>
            <a:off x="6933805" y="4244137"/>
            <a:ext cx="1049700" cy="145656"/>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highlight>
                  <a:srgbClr val="6D9EEB"/>
                </a:highlight>
                <a:latin typeface="Consolas"/>
                <a:ea typeface="Consolas"/>
                <a:cs typeface="Consolas"/>
                <a:sym typeface="Consolas"/>
              </a:rPr>
              <a:t>Copy along axes</a:t>
            </a:r>
            <a:endParaRPr sz="700">
              <a:highlight>
                <a:srgbClr val="6D9EEB"/>
              </a:highlight>
              <a:latin typeface="Consolas"/>
              <a:ea typeface="Consolas"/>
              <a:cs typeface="Consolas"/>
              <a:sym typeface="Consolas"/>
            </a:endParaRPr>
          </a:p>
        </p:txBody>
      </p:sp>
      <p:grpSp>
        <p:nvGrpSpPr>
          <p:cNvPr id="260" name="Google Shape;260;p17"/>
          <p:cNvGrpSpPr/>
          <p:nvPr/>
        </p:nvGrpSpPr>
        <p:grpSpPr>
          <a:xfrm>
            <a:off x="7948077" y="3631204"/>
            <a:ext cx="881331" cy="327410"/>
            <a:chOff x="5411461" y="3105362"/>
            <a:chExt cx="1330914" cy="741213"/>
          </a:xfrm>
        </p:grpSpPr>
        <p:sp>
          <p:nvSpPr>
            <p:cNvPr id="261" name="Google Shape;261;p17"/>
            <p:cNvSpPr/>
            <p:nvPr/>
          </p:nvSpPr>
          <p:spPr>
            <a:xfrm>
              <a:off x="5412775" y="3450875"/>
              <a:ext cx="1329600" cy="395700"/>
            </a:xfrm>
            <a:prstGeom prst="snip2SameRect">
              <a:avLst>
                <a:gd fmla="val 50000" name="adj1"/>
                <a:gd fmla="val 0" name="adj2"/>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sp>
          <p:nvSpPr>
            <p:cNvPr id="262" name="Google Shape;262;p17"/>
            <p:cNvSpPr/>
            <p:nvPr/>
          </p:nvSpPr>
          <p:spPr>
            <a:xfrm flipH="1" rot="10800000">
              <a:off x="5411461" y="3105362"/>
              <a:ext cx="1329600" cy="393900"/>
            </a:xfrm>
            <a:prstGeom prst="snip2SameRect">
              <a:avLst>
                <a:gd fmla="val 50000" name="adj1"/>
                <a:gd fmla="val 0" name="adj2"/>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p>
          </p:txBody>
        </p:sp>
      </p:grpSp>
      <p:sp>
        <p:nvSpPr>
          <p:cNvPr id="263" name="Google Shape;263;p17"/>
          <p:cNvSpPr txBox="1"/>
          <p:nvPr/>
        </p:nvSpPr>
        <p:spPr>
          <a:xfrm>
            <a:off x="7936271" y="3589273"/>
            <a:ext cx="936300" cy="41542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50">
                <a:latin typeface="Consolas"/>
                <a:ea typeface="Consolas"/>
                <a:cs typeface="Consolas"/>
                <a:sym typeface="Consolas"/>
              </a:rPr>
              <a:t>×L</a:t>
            </a:r>
            <a:r>
              <a:rPr b="1" baseline="-25000" lang="en" sz="750">
                <a:latin typeface="Consolas"/>
                <a:ea typeface="Consolas"/>
                <a:cs typeface="Consolas"/>
                <a:sym typeface="Consolas"/>
              </a:rPr>
              <a:t>D</a:t>
            </a:r>
            <a:r>
              <a:rPr b="1" lang="en" sz="750">
                <a:latin typeface="Consolas"/>
                <a:ea typeface="Consolas"/>
                <a:cs typeface="Consolas"/>
                <a:sym typeface="Consolas"/>
              </a:rPr>
              <a:t>  </a:t>
            </a:r>
            <a:r>
              <a:rPr b="1" lang="en" sz="750">
                <a:solidFill>
                  <a:srgbClr val="595959"/>
                </a:solidFill>
                <a:latin typeface="Consolas"/>
                <a:ea typeface="Consolas"/>
                <a:cs typeface="Consolas"/>
                <a:sym typeface="Consolas"/>
              </a:rPr>
              <a:t>Decoder</a:t>
            </a:r>
            <a:endParaRPr b="1" sz="750">
              <a:solidFill>
                <a:srgbClr val="595959"/>
              </a:solidFill>
              <a:latin typeface="Consolas"/>
              <a:ea typeface="Consolas"/>
              <a:cs typeface="Consolas"/>
              <a:sym typeface="Consolas"/>
            </a:endParaRPr>
          </a:p>
          <a:p>
            <a:pPr indent="0" lvl="0" marL="0" rtl="0" algn="ctr">
              <a:spcBef>
                <a:spcPts val="0"/>
              </a:spcBef>
              <a:spcAft>
                <a:spcPts val="0"/>
              </a:spcAft>
              <a:buNone/>
            </a:pPr>
            <a:r>
              <a:rPr lang="en" sz="750">
                <a:solidFill>
                  <a:srgbClr val="595959"/>
                </a:solidFill>
                <a:latin typeface="Consolas"/>
                <a:ea typeface="Consolas"/>
                <a:cs typeface="Consolas"/>
                <a:sym typeface="Consolas"/>
              </a:rPr>
              <a:t>  (1D Conv)</a:t>
            </a:r>
            <a:endParaRPr sz="750">
              <a:solidFill>
                <a:srgbClr val="595959"/>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